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6"/>
  </p:notesMasterIdLst>
  <p:handoutMasterIdLst>
    <p:handoutMasterId r:id="rId104"/>
  </p:handoutMasterIdLst>
  <p:sldIdLst>
    <p:sldId id="257" r:id="rId3"/>
    <p:sldId id="259" r:id="rId4"/>
    <p:sldId id="271" r:id="rId5"/>
    <p:sldId id="262" r:id="rId6"/>
    <p:sldId id="263" r:id="rId7"/>
    <p:sldId id="266" r:id="rId8"/>
    <p:sldId id="268" r:id="rId9"/>
    <p:sldId id="269" r:id="rId10"/>
    <p:sldId id="270" r:id="rId11"/>
    <p:sldId id="258" r:id="rId12"/>
    <p:sldId id="273" r:id="rId13"/>
    <p:sldId id="275" r:id="rId14"/>
    <p:sldId id="276" r:id="rId15"/>
    <p:sldId id="277" r:id="rId16"/>
    <p:sldId id="278" r:id="rId17"/>
    <p:sldId id="260" r:id="rId18"/>
    <p:sldId id="274" r:id="rId19"/>
    <p:sldId id="267" r:id="rId20"/>
    <p:sldId id="287" r:id="rId21"/>
    <p:sldId id="288" r:id="rId22"/>
    <p:sldId id="290" r:id="rId23"/>
    <p:sldId id="289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1" r:id="rId32"/>
    <p:sldId id="301" r:id="rId33"/>
    <p:sldId id="303" r:id="rId34"/>
    <p:sldId id="300" r:id="rId35"/>
    <p:sldId id="391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3" r:id="rId44"/>
    <p:sldId id="314" r:id="rId45"/>
    <p:sldId id="317" r:id="rId46"/>
    <p:sldId id="316" r:id="rId47"/>
    <p:sldId id="315" r:id="rId48"/>
    <p:sldId id="318" r:id="rId49"/>
    <p:sldId id="321" r:id="rId50"/>
    <p:sldId id="322" r:id="rId51"/>
    <p:sldId id="382" r:id="rId52"/>
    <p:sldId id="329" r:id="rId53"/>
    <p:sldId id="323" r:id="rId54"/>
    <p:sldId id="326" r:id="rId55"/>
    <p:sldId id="378" r:id="rId56"/>
    <p:sldId id="380" r:id="rId57"/>
    <p:sldId id="384" r:id="rId58"/>
    <p:sldId id="379" r:id="rId59"/>
    <p:sldId id="383" r:id="rId60"/>
    <p:sldId id="389" r:id="rId61"/>
    <p:sldId id="386" r:id="rId62"/>
    <p:sldId id="387" r:id="rId63"/>
    <p:sldId id="390" r:id="rId64"/>
    <p:sldId id="388" r:id="rId65"/>
    <p:sldId id="448" r:id="rId67"/>
    <p:sldId id="381" r:id="rId68"/>
    <p:sldId id="452" r:id="rId69"/>
    <p:sldId id="451" r:id="rId70"/>
    <p:sldId id="453" r:id="rId71"/>
    <p:sldId id="368" r:id="rId72"/>
    <p:sldId id="454" r:id="rId73"/>
    <p:sldId id="455" r:id="rId74"/>
    <p:sldId id="456" r:id="rId75"/>
    <p:sldId id="457" r:id="rId76"/>
    <p:sldId id="458" r:id="rId77"/>
    <p:sldId id="459" r:id="rId78"/>
    <p:sldId id="450" r:id="rId79"/>
    <p:sldId id="371" r:id="rId80"/>
    <p:sldId id="372" r:id="rId81"/>
    <p:sldId id="373" r:id="rId82"/>
    <p:sldId id="374" r:id="rId83"/>
    <p:sldId id="375" r:id="rId84"/>
    <p:sldId id="376" r:id="rId85"/>
    <p:sldId id="447" r:id="rId86"/>
    <p:sldId id="320" r:id="rId87"/>
    <p:sldId id="336" r:id="rId88"/>
    <p:sldId id="337" r:id="rId89"/>
    <p:sldId id="338" r:id="rId90"/>
    <p:sldId id="339" r:id="rId91"/>
    <p:sldId id="342" r:id="rId92"/>
    <p:sldId id="344" r:id="rId93"/>
    <p:sldId id="347" r:id="rId94"/>
    <p:sldId id="345" r:id="rId95"/>
    <p:sldId id="346" r:id="rId96"/>
    <p:sldId id="343" r:id="rId97"/>
    <p:sldId id="348" r:id="rId98"/>
    <p:sldId id="349" r:id="rId99"/>
    <p:sldId id="327" r:id="rId100"/>
    <p:sldId id="351" r:id="rId101"/>
    <p:sldId id="352" r:id="rId102"/>
    <p:sldId id="330" r:id="rId10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7" Type="http://schemas.openxmlformats.org/officeDocument/2006/relationships/tableStyles" Target="tableStyles.xml"/><Relationship Id="rId106" Type="http://schemas.openxmlformats.org/officeDocument/2006/relationships/viewProps" Target="viewProps.xml"/><Relationship Id="rId105" Type="http://schemas.openxmlformats.org/officeDocument/2006/relationships/presProps" Target="presProps.xml"/><Relationship Id="rId104" Type="http://schemas.openxmlformats.org/officeDocument/2006/relationships/handoutMaster" Target="handoutMasters/handoutMaster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011_nidoshin8_202107041739"/>
          <p:cNvPicPr>
            <a:picLocks noChangeAspect="1"/>
          </p:cNvPicPr>
          <p:nvPr userDrawn="1"/>
        </p:nvPicPr>
        <p:blipFill>
          <a:blip r:embed="rId2">
            <a:lum bright="24000" contrast="-2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en-US" altLang="zh-CN">
                <a:ea typeface="SimSun" charset="0"/>
              </a:rPr>
              <a:t>C++ </a:t>
            </a:r>
            <a:r>
              <a:rPr lang="zh-CN" altLang="en-US">
                <a:ea typeface="SimSun" charset="0"/>
              </a:rPr>
              <a:t>系列课：</a:t>
            </a:r>
            <a:r>
              <a:rPr lang="zh-CN">
                <a:ea typeface="SimSun" charset="0"/>
              </a:rPr>
              <a:t>字符与字符串</a:t>
            </a:r>
            <a:endParaRPr lang="zh-CN" sz="4800">
              <a:ea typeface="SimSun" charset="0"/>
              <a:sym typeface="+mn-e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algn="ctr"/>
            <a:r>
              <a:rPr lang="en-US"/>
              <a:t>by </a:t>
            </a:r>
            <a:r>
              <a:rPr lang="zh-CN" altLang="en-US"/>
              <a:t>小彭老师（</a:t>
            </a:r>
            <a:r>
              <a:rPr lang="en-US" altLang="zh-CN"/>
              <a:t>@archibate</a:t>
            </a:r>
            <a:r>
              <a:rPr lang="zh-CN" altLang="en-US"/>
              <a:t>）</a:t>
            </a:r>
            <a:endParaRPr lang="en-US" altLang="zh-CN"/>
          </a:p>
          <a:p>
            <a:pPr algn="ctr"/>
            <a:r>
              <a:rPr lang="zh-CN" altLang="en-US"/>
              <a:t>课件</a:t>
            </a:r>
            <a:r>
              <a:rPr lang="en-US" altLang="zh-CN"/>
              <a:t>&amp;</a:t>
            </a:r>
            <a:r>
              <a:rPr lang="zh-CN" altLang="en-US"/>
              <a:t>代码：</a:t>
            </a:r>
            <a:r>
              <a:rPr lang="en-US" altLang="zh-CN"/>
              <a:t>https://github.com/parallel101/course</a:t>
            </a:r>
            <a:endParaRPr lang="en-US" altLang="zh-CN"/>
          </a:p>
          <a:p>
            <a:pPr algn="ctr"/>
            <a:r>
              <a:rPr lang="zh-CN" altLang="en-US"/>
              <a:t>上期回顾：https://www.bilibili.com/video/BV1m34y157wb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  <a:sym typeface="+mn-ea"/>
              </a:rPr>
              <a:t>C </a:t>
            </a:r>
            <a:r>
              <a:rPr lang="zh-CN" altLang="en-US">
                <a:ea typeface="SimSun" charset="0"/>
                <a:sym typeface="+mn-ea"/>
              </a:rPr>
              <a:t>语言中的</a:t>
            </a:r>
            <a:r>
              <a:rPr lang="zh-CN" altLang="en-US">
                <a:ea typeface="SimSun" charset="0"/>
              </a:rPr>
              <a:t>字符类型</a:t>
            </a:r>
            <a:r>
              <a:rPr lang="en-US" altLang="zh-CN">
                <a:ea typeface="SimSun" charset="0"/>
              </a:rPr>
              <a:t> char</a:t>
            </a:r>
            <a:endParaRPr lang="en-US" altLang="zh-CN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400">
                <a:ea typeface="SimSun" charset="0"/>
              </a:rPr>
              <a:t>char c = </a:t>
            </a:r>
            <a:r>
              <a:rPr lang="en-US" altLang="zh-CN" sz="2400">
                <a:solidFill>
                  <a:srgbClr val="00B050"/>
                </a:solidFill>
                <a:ea typeface="SimSun" charset="0"/>
              </a:rPr>
              <a:t>‘a’</a:t>
            </a:r>
            <a:r>
              <a:rPr lang="en-US" altLang="zh-CN" sz="2400">
                <a:ea typeface="SimSun" charset="0"/>
              </a:rPr>
              <a:t>;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assert(c ==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97</a:t>
            </a:r>
            <a:r>
              <a:rPr lang="en-US" altLang="zh-CN" sz="2400">
                <a:ea typeface="SimSun" charset="0"/>
              </a:rPr>
              <a:t>);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c = c +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1</a:t>
            </a:r>
            <a:r>
              <a:rPr lang="en-US" altLang="zh-CN" sz="2400">
                <a:ea typeface="SimSun" charset="0"/>
              </a:rPr>
              <a:t>;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assert(c == </a:t>
            </a:r>
            <a:r>
              <a:rPr lang="en-US" altLang="zh-CN" sz="2400">
                <a:solidFill>
                  <a:srgbClr val="00B050"/>
                </a:solidFill>
                <a:ea typeface="SimSun" charset="0"/>
              </a:rPr>
              <a:t>‘b’</a:t>
            </a:r>
            <a:r>
              <a:rPr lang="en-US" altLang="zh-CN" sz="2400">
                <a:ea typeface="SimSun" charset="0"/>
              </a:rPr>
              <a:t>);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C</a:t>
            </a:r>
            <a:r>
              <a:rPr lang="zh-CN" altLang="en-US" sz="2400">
                <a:ea typeface="SimSun" charset="0"/>
              </a:rPr>
              <a:t>语言中规定字符类型为</a:t>
            </a:r>
            <a:r>
              <a:rPr lang="en-US" altLang="zh-CN" sz="2400">
                <a:ea typeface="SimSun" charset="0"/>
              </a:rPr>
              <a:t> char </a:t>
            </a:r>
            <a:r>
              <a:rPr lang="zh-CN" altLang="en-US" sz="2400">
                <a:ea typeface="SimSun" charset="0"/>
              </a:rPr>
              <a:t>类型，是个</a:t>
            </a:r>
            <a:r>
              <a:rPr lang="en-US" altLang="zh-CN" sz="2400">
                <a:ea typeface="SimSun" charset="0"/>
              </a:rPr>
              <a:t> 8 </a:t>
            </a:r>
            <a:r>
              <a:rPr lang="zh-CN" altLang="en-US" sz="2400">
                <a:ea typeface="SimSun" charset="0"/>
              </a:rPr>
              <a:t>位整数。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这是因为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码只有</a:t>
            </a:r>
            <a:r>
              <a:rPr lang="en-US" altLang="zh-CN" sz="2400">
                <a:ea typeface="SimSun" charset="0"/>
              </a:rPr>
              <a:t> 0~127 </a:t>
            </a:r>
            <a:r>
              <a:rPr lang="zh-CN" altLang="en-US" sz="2400">
                <a:ea typeface="SimSun" charset="0"/>
              </a:rPr>
              <a:t>这些整数，而</a:t>
            </a:r>
            <a:r>
              <a:rPr lang="en-US" altLang="zh-CN" sz="2400">
                <a:ea typeface="SimSun" charset="0"/>
              </a:rPr>
              <a:t> 8 </a:t>
            </a:r>
            <a:r>
              <a:rPr lang="zh-CN" altLang="en-US" sz="2400">
                <a:ea typeface="SimSun" charset="0"/>
              </a:rPr>
              <a:t>位整数的表示范围是</a:t>
            </a:r>
            <a:r>
              <a:rPr lang="en-US" altLang="zh-CN" sz="2400">
                <a:ea typeface="SimSun" charset="0"/>
              </a:rPr>
              <a:t> 2^8 </a:t>
            </a:r>
            <a:r>
              <a:rPr lang="zh-CN" altLang="en-US" sz="2400">
                <a:ea typeface="SimSun" charset="0"/>
              </a:rPr>
              <a:t>也就是</a:t>
            </a:r>
            <a:r>
              <a:rPr lang="en-US" altLang="zh-CN" sz="2400">
                <a:ea typeface="SimSun" charset="0"/>
              </a:rPr>
              <a:t> 0~255</a:t>
            </a:r>
            <a:r>
              <a:rPr lang="zh-CN" altLang="en-US" sz="2400">
                <a:ea typeface="SimSun" charset="0"/>
              </a:rPr>
              <a:t>，足以表示所有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字符了（多余的部分实际上被用于表示中文）。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char </a:t>
            </a:r>
            <a:r>
              <a:rPr lang="zh-CN" altLang="en-US" sz="2400">
                <a:ea typeface="SimSun" charset="0"/>
              </a:rPr>
              <a:t>和整数无异，例如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B050"/>
                </a:solidFill>
                <a:ea typeface="SimSun" charset="0"/>
              </a:rPr>
              <a:t>‘a’ </a:t>
            </a:r>
            <a:r>
              <a:rPr lang="zh-CN" altLang="en-US" sz="2400">
                <a:ea typeface="SimSun" charset="0"/>
              </a:rPr>
              <a:t>实际上会被编译器翻译成他对应的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码：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97</a:t>
            </a:r>
            <a:r>
              <a:rPr lang="zh-CN" altLang="en-US" sz="2400">
                <a:ea typeface="SimSun" charset="0"/>
              </a:rPr>
              <a:t>。写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B050"/>
                </a:solidFill>
                <a:ea typeface="SimSun" charset="0"/>
              </a:rPr>
              <a:t>‘a’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和写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(char)97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是完全一样的，方便阅读的语法糖而已。</a:t>
            </a:r>
            <a:endParaRPr lang="zh-CN" altLang="en-US" sz="2400">
              <a:ea typeface="SimSun" charset="0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Unicode </a:t>
            </a:r>
            <a:r>
              <a:rPr lang="zh-CN" altLang="en-US">
                <a:ea typeface="SimSun" charset="0"/>
              </a:rPr>
              <a:t>与宽字符</a:t>
            </a:r>
            <a:endParaRPr lang="en-US" altLang="zh-CN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8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“</a:t>
            </a:r>
            <a:r>
              <a:rPr lang="en-US"/>
              <a:t>char </a:t>
            </a:r>
            <a:r>
              <a:rPr lang="zh-CN" altLang="en-US">
                <a:ea typeface="SimSun" charset="0"/>
              </a:rPr>
              <a:t>即整数”思想应用举例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18815" y="1600200"/>
            <a:ext cx="575310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“</a:t>
            </a:r>
            <a:r>
              <a:rPr lang="en-US"/>
              <a:t>char </a:t>
            </a:r>
            <a:r>
              <a:rPr lang="zh-CN" altLang="en-US">
                <a:ea typeface="SimSun" charset="0"/>
              </a:rPr>
              <a:t>即整数”思想应用举例</a:t>
            </a:r>
            <a:endParaRPr lang="zh-CN" altLang="en-US">
              <a:ea typeface="SimSun" charset="0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28340" y="1600200"/>
            <a:ext cx="573468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ea typeface="SimSun" charset="0"/>
                <a:sym typeface="+mn-ea"/>
              </a:rPr>
              <a:t>C </a:t>
            </a:r>
            <a:r>
              <a:rPr lang="zh-CN" altLang="en-US">
                <a:ea typeface="SimSun" charset="0"/>
                <a:sym typeface="+mn-ea"/>
              </a:rPr>
              <a:t>语言帮手函数</a:t>
            </a:r>
            <a:endParaRPr lang="en-US" altLang="zh-CN">
              <a:ea typeface="SimSun" charset="0"/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18205" y="1600200"/>
            <a:ext cx="535495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帮手函数大全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400"/>
              <a:t>isupper(c) </a:t>
            </a:r>
            <a:r>
              <a:rPr lang="zh-CN" altLang="en-US" sz="2400">
                <a:ea typeface="SimSun" charset="0"/>
              </a:rPr>
              <a:t>判断是否为大写字母</a:t>
            </a:r>
            <a:r>
              <a:rPr lang="zh-CN" altLang="en-US" sz="2400">
                <a:ea typeface="SimSun" charset="0"/>
                <a:sym typeface="+mn-ea"/>
              </a:rPr>
              <a:t>（</a:t>
            </a:r>
            <a:r>
              <a:rPr lang="en-US" altLang="zh-CN" sz="2400">
                <a:ea typeface="SimSun" charset="0"/>
                <a:sym typeface="+mn-ea"/>
              </a:rPr>
              <a:t>‘A’ &lt;= c &amp;&amp; c &lt;= ‘Z’</a:t>
            </a:r>
            <a:r>
              <a:rPr lang="zh-CN" altLang="en-US" sz="2400">
                <a:ea typeface="SimSun" charset="0"/>
                <a:sym typeface="+mn-ea"/>
              </a:rPr>
              <a:t>）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r>
              <a:rPr lang="en-US" sz="2400">
                <a:sym typeface="+mn-ea"/>
              </a:rPr>
              <a:t>islower(c) </a:t>
            </a:r>
            <a:r>
              <a:rPr lang="zh-CN" altLang="en-US" sz="2400">
                <a:ea typeface="SimSun" charset="0"/>
                <a:sym typeface="+mn-ea"/>
              </a:rPr>
              <a:t>判断是否为小写字母（</a:t>
            </a:r>
            <a:r>
              <a:rPr lang="en-US" altLang="zh-CN" sz="2400">
                <a:ea typeface="SimSun" charset="0"/>
                <a:sym typeface="+mn-ea"/>
              </a:rPr>
              <a:t>‘a’ &lt;= c &amp;&amp; c &lt;= ‘z’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sz="2400">
                <a:sym typeface="+mn-ea"/>
              </a:rPr>
              <a:t>isalpha(c) </a:t>
            </a:r>
            <a:r>
              <a:rPr lang="zh-CN" altLang="en-US" sz="2400">
                <a:ea typeface="SimSun" charset="0"/>
                <a:sym typeface="+mn-ea"/>
              </a:rPr>
              <a:t>判断是否为字母（包括大写和小写）。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sz="2400">
                <a:sym typeface="+mn-ea"/>
              </a:rPr>
              <a:t>isdigit(c) </a:t>
            </a:r>
            <a:r>
              <a:rPr lang="zh-CN" altLang="en-US" sz="2400">
                <a:ea typeface="SimSun" charset="0"/>
                <a:sym typeface="+mn-ea"/>
              </a:rPr>
              <a:t>判断是否为数字</a:t>
            </a:r>
            <a:r>
              <a:rPr lang="zh-CN" altLang="en-US" sz="2400">
                <a:ea typeface="SimSun" charset="0"/>
                <a:sym typeface="+mn-ea"/>
              </a:rPr>
              <a:t>（</a:t>
            </a:r>
            <a:r>
              <a:rPr lang="en-US" altLang="zh-CN" sz="2400">
                <a:ea typeface="SimSun" charset="0"/>
                <a:sym typeface="+mn-ea"/>
              </a:rPr>
              <a:t>‘0’ &lt;= c &amp;&amp; c &lt;= ‘9’</a:t>
            </a:r>
            <a:r>
              <a:rPr lang="zh-CN" altLang="en-US" sz="2400">
                <a:ea typeface="SimSun" charset="0"/>
                <a:sym typeface="+mn-ea"/>
              </a:rPr>
              <a:t>）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sz="2400">
                <a:sym typeface="+mn-ea"/>
              </a:rPr>
              <a:t>isalnum(c) </a:t>
            </a:r>
            <a:r>
              <a:rPr lang="zh-CN" altLang="en-US" sz="2400">
                <a:ea typeface="SimSun" charset="0"/>
                <a:sym typeface="+mn-ea"/>
              </a:rPr>
              <a:t>判断是否为字母或数字（包括字母和数字）。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sz="2400">
                <a:sym typeface="+mn-ea"/>
              </a:rPr>
              <a:t>isxdigit(c) </a:t>
            </a:r>
            <a:r>
              <a:rPr lang="zh-CN" altLang="en-US" sz="2400">
                <a:ea typeface="SimSun" charset="0"/>
                <a:sym typeface="+mn-ea"/>
              </a:rPr>
              <a:t>判断是否为十六进制数字（</a:t>
            </a:r>
            <a:r>
              <a:rPr lang="en-US" altLang="zh-CN" sz="2400">
                <a:ea typeface="SimSun" charset="0"/>
                <a:sym typeface="+mn-ea"/>
              </a:rPr>
              <a:t>0~9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a-f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A-F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sz="2400">
                <a:sym typeface="+mn-ea"/>
              </a:rPr>
              <a:t>isspace(c) </a:t>
            </a:r>
            <a:r>
              <a:rPr lang="zh-CN" altLang="en-US" sz="2400">
                <a:ea typeface="SimSun" charset="0"/>
                <a:sym typeface="+mn-ea"/>
              </a:rPr>
              <a:t>判断是否为等价于空格的字符（</a:t>
            </a:r>
            <a:r>
              <a:rPr lang="en-US" altLang="zh-CN" sz="2400">
                <a:ea typeface="SimSun" charset="0"/>
                <a:sym typeface="+mn-ea"/>
              </a:rPr>
              <a:t>‘ ’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‘\t’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‘\n’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‘\v’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‘\r’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iscntrl(c) </a:t>
            </a:r>
            <a:r>
              <a:rPr lang="zh-CN" altLang="en-US" sz="2400">
                <a:ea typeface="SimSun" charset="0"/>
                <a:sym typeface="+mn-ea"/>
              </a:rPr>
              <a:t>判断是否为控制字符（</a:t>
            </a:r>
            <a:r>
              <a:rPr lang="en-US" altLang="zh-CN" sz="2400">
                <a:ea typeface="SimSun" charset="0"/>
                <a:sym typeface="+mn-ea"/>
              </a:rPr>
              <a:t>0 &lt;= c &amp;&amp; c &lt;= 31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c == 127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</a:rPr>
              <a:t>toupper(c) </a:t>
            </a:r>
            <a:r>
              <a:rPr lang="zh-CN" altLang="en-US" sz="2400">
                <a:ea typeface="SimSun" charset="0"/>
              </a:rPr>
              <a:t>把小写字母转换为大写字母，如果不是则原封不动返回。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tolower(c) </a:t>
            </a:r>
            <a:r>
              <a:rPr lang="zh-CN" altLang="en-US" sz="2400">
                <a:ea typeface="SimSun" charset="0"/>
                <a:sym typeface="+mn-ea"/>
              </a:rPr>
              <a:t>把</a:t>
            </a:r>
            <a:r>
              <a:rPr lang="zh-CN" altLang="en-US" sz="2400">
                <a:ea typeface="SimSun" charset="0"/>
                <a:sym typeface="+mn-ea"/>
              </a:rPr>
              <a:t>大</a:t>
            </a:r>
            <a:r>
              <a:rPr lang="zh-CN" altLang="en-US" sz="2400">
                <a:ea typeface="SimSun" charset="0"/>
                <a:sym typeface="+mn-ea"/>
              </a:rPr>
              <a:t>写字母转换为</a:t>
            </a:r>
            <a:r>
              <a:rPr lang="zh-CN" altLang="en-US" sz="2400">
                <a:ea typeface="SimSun" charset="0"/>
                <a:sym typeface="+mn-ea"/>
              </a:rPr>
              <a:t>小</a:t>
            </a:r>
            <a:r>
              <a:rPr lang="zh-CN" altLang="en-US" sz="2400">
                <a:ea typeface="SimSun" charset="0"/>
                <a:sym typeface="+mn-ea"/>
              </a:rPr>
              <a:t>写字母，如果不是则原封不动返回。</a:t>
            </a:r>
            <a:endParaRPr lang="en-US" altLang="zh-CN" sz="2400">
              <a:ea typeface="SimSun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帮手函数大全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744980"/>
            <a:ext cx="10972800" cy="42354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907790" y="6489700"/>
            <a:ext cx="4376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http://c.biancheng.net/ref/ctype_h/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关于</a:t>
            </a:r>
            <a:r>
              <a:rPr lang="en-US" altLang="zh-CN">
                <a:ea typeface="SimSun" charset="0"/>
                <a:sym typeface="+mn-ea"/>
              </a:rPr>
              <a:t> char </a:t>
            </a:r>
            <a:r>
              <a:rPr lang="zh-CN" altLang="en-US">
                <a:ea typeface="SimSun" charset="0"/>
                <a:sym typeface="+mn-ea"/>
              </a:rPr>
              <a:t>类型的一个冷知识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39545"/>
            <a:ext cx="10972800" cy="4847590"/>
          </a:xfrm>
        </p:spPr>
        <p:txBody>
          <a:bodyPr/>
          <a:p>
            <a:r>
              <a:rPr lang="en-US" altLang="zh-CN" sz="2400">
                <a:ea typeface="SimSun" charset="0"/>
                <a:sym typeface="+mn-ea"/>
              </a:rPr>
              <a:t>C </a:t>
            </a:r>
            <a:r>
              <a:rPr lang="zh-CN" altLang="en-US" sz="2400">
                <a:ea typeface="SimSun" charset="0"/>
                <a:sym typeface="+mn-ea"/>
              </a:rPr>
              <a:t>语言其实只规定了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unsigned char </a:t>
            </a:r>
            <a:r>
              <a:rPr lang="zh-CN" altLang="en-US" sz="2400">
                <a:solidFill>
                  <a:srgbClr val="0070C0"/>
                </a:solidFill>
                <a:ea typeface="SimSun" charset="0"/>
                <a:sym typeface="+mn-ea"/>
              </a:rPr>
              <a:t>是无符号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 8 </a:t>
            </a:r>
            <a:r>
              <a:rPr lang="zh-CN" altLang="en-US" sz="2400">
                <a:solidFill>
                  <a:srgbClr val="0070C0"/>
                </a:solidFill>
                <a:ea typeface="SimSun" charset="0"/>
                <a:sym typeface="+mn-ea"/>
              </a:rPr>
              <a:t>位整数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signed char 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是有符号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 8 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位整数</a:t>
            </a:r>
            <a:r>
              <a:rPr lang="zh-CN" altLang="en-US" sz="2400">
                <a:ea typeface="SimSun" charset="0"/>
                <a:sym typeface="+mn-ea"/>
              </a:rPr>
              <a:t>，而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 b="1">
                <a:ea typeface="SimSun" charset="0"/>
                <a:sym typeface="+mn-ea"/>
              </a:rPr>
              <a:t>char </a:t>
            </a:r>
            <a:r>
              <a:rPr lang="zh-CN" altLang="en-US" sz="2400" b="1">
                <a:ea typeface="SimSun" charset="0"/>
                <a:sym typeface="+mn-ea"/>
              </a:rPr>
              <a:t>类型只需是</a:t>
            </a:r>
            <a:r>
              <a:rPr lang="en-US" altLang="zh-CN" sz="2400" b="1">
                <a:ea typeface="SimSun" charset="0"/>
                <a:sym typeface="+mn-ea"/>
              </a:rPr>
              <a:t> 8 </a:t>
            </a:r>
            <a:r>
              <a:rPr lang="zh-CN" altLang="en-US" sz="2400" b="1">
                <a:ea typeface="SimSun" charset="0"/>
                <a:sym typeface="+mn-ea"/>
              </a:rPr>
              <a:t>位整数即可，可以是有符号也可以是无符号</a:t>
            </a:r>
            <a:r>
              <a:rPr lang="zh-CN" altLang="en-US" sz="2400">
                <a:ea typeface="SimSun" charset="0"/>
                <a:sym typeface="+mn-ea"/>
              </a:rPr>
              <a:t>，任凭编译器决定（</a:t>
            </a:r>
            <a:r>
              <a:rPr lang="en-US" altLang="zh-CN" sz="2400">
                <a:ea typeface="SimSun" charset="0"/>
                <a:sym typeface="+mn-ea"/>
              </a:rPr>
              <a:t>C </a:t>
            </a:r>
            <a:r>
              <a:rPr lang="zh-CN" altLang="en-US" sz="2400">
                <a:ea typeface="SimSun" charset="0"/>
                <a:sym typeface="+mn-ea"/>
              </a:rPr>
              <a:t>标准委员会传统异能，</a:t>
            </a:r>
            <a:r>
              <a:rPr lang="en-US" altLang="zh-CN" sz="2400">
                <a:ea typeface="SimSun" charset="0"/>
                <a:sym typeface="+mn-ea"/>
              </a:rPr>
              <a:t>k</a:t>
            </a:r>
            <a:r>
              <a:rPr lang="zh-CN" altLang="en-US" sz="2400">
                <a:ea typeface="SimSun" charset="0"/>
                <a:sym typeface="+mn-ea"/>
              </a:rPr>
              <a:t>hronos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直呼内行）。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以</a:t>
            </a:r>
            <a:r>
              <a:rPr lang="en-US" altLang="zh-CN" sz="2400">
                <a:ea typeface="SimSun" charset="0"/>
                <a:sym typeface="+mn-ea"/>
              </a:rPr>
              <a:t> GCC </a:t>
            </a:r>
            <a:r>
              <a:rPr lang="zh-CN" altLang="en-US" sz="2400">
                <a:ea typeface="SimSun" charset="0"/>
                <a:sym typeface="+mn-ea"/>
              </a:rPr>
              <a:t>为例，他规定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char 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在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 x86 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架构是有符号的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 (char = signed char)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zh-CN" altLang="en-US" sz="2400">
                <a:solidFill>
                  <a:srgbClr val="0070C0"/>
                </a:solidFill>
                <a:ea typeface="SimSun" charset="0"/>
                <a:sym typeface="+mn-ea"/>
              </a:rPr>
              <a:t>而在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 arm </a:t>
            </a:r>
            <a:r>
              <a:rPr lang="zh-CN" altLang="en-US" sz="2400">
                <a:solidFill>
                  <a:srgbClr val="0070C0"/>
                </a:solidFill>
                <a:ea typeface="SimSun" charset="0"/>
                <a:sym typeface="+mn-ea"/>
              </a:rPr>
              <a:t>架构上则认为是无符号的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 (char = unsigned char)</a:t>
            </a:r>
            <a:r>
              <a:rPr lang="zh-CN" altLang="en-US" sz="2400">
                <a:ea typeface="SimSun" charset="0"/>
                <a:sym typeface="+mn-ea"/>
              </a:rPr>
              <a:t>，因为他认为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“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arm 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的指令集处理无符号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8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位整数更高效”</a:t>
            </a:r>
            <a:r>
              <a:rPr lang="zh-CN" altLang="en-US" sz="2400">
                <a:ea typeface="SimSun" charset="0"/>
                <a:sym typeface="+mn-ea"/>
              </a:rPr>
              <a:t>，所以擅自把</a:t>
            </a:r>
            <a:r>
              <a:rPr lang="en-US" altLang="zh-CN" sz="2400">
                <a:ea typeface="SimSun" charset="0"/>
                <a:sym typeface="+mn-ea"/>
              </a:rPr>
              <a:t> char </a:t>
            </a:r>
            <a:r>
              <a:rPr lang="zh-CN" altLang="en-US" sz="2400">
                <a:ea typeface="SimSun" charset="0"/>
                <a:sym typeface="+mn-ea"/>
              </a:rPr>
              <a:t>魔改成</a:t>
            </a:r>
            <a:r>
              <a:rPr lang="zh-CN" altLang="en-US" sz="2400">
                <a:ea typeface="SimSun" charset="0"/>
                <a:sym typeface="+mn-ea"/>
              </a:rPr>
              <a:t>无符号的</a:t>
            </a:r>
            <a:r>
              <a:rPr lang="en-US" altLang="zh-CN" sz="2400">
                <a:ea typeface="SimSun" charset="0"/>
                <a:sym typeface="+mn-ea"/>
              </a:rPr>
              <a:t>……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顺便一提，</a:t>
            </a:r>
            <a:r>
              <a:rPr lang="en-US" altLang="zh-CN" sz="2400">
                <a:ea typeface="SimSun" charset="0"/>
                <a:sym typeface="+mn-ea"/>
              </a:rPr>
              <a:t>C++ </a:t>
            </a:r>
            <a:r>
              <a:rPr lang="zh-CN" altLang="en-US" sz="2400">
                <a:ea typeface="SimSun" charset="0"/>
                <a:sym typeface="+mn-ea"/>
              </a:rPr>
              <a:t>标准保证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 i="1">
                <a:ea typeface="SimSun" charset="0"/>
                <a:sym typeface="+mn-ea"/>
              </a:rPr>
              <a:t>char</a:t>
            </a:r>
            <a:r>
              <a:rPr lang="zh-CN" altLang="en-US" sz="2400" i="1">
                <a:ea typeface="SimSun" charset="0"/>
                <a:sym typeface="+mn-ea"/>
              </a:rPr>
              <a:t>，</a:t>
            </a:r>
            <a:r>
              <a:rPr lang="en-US" altLang="zh-CN" sz="2400" i="1">
                <a:ea typeface="SimSun" charset="0"/>
                <a:sym typeface="+mn-ea"/>
              </a:rPr>
              <a:t>signed char</a:t>
            </a:r>
            <a:r>
              <a:rPr lang="zh-CN" altLang="en-US" sz="2400" i="1">
                <a:ea typeface="SimSun" charset="0"/>
                <a:sym typeface="+mn-ea"/>
              </a:rPr>
              <a:t>，</a:t>
            </a:r>
            <a:r>
              <a:rPr lang="en-US" altLang="zh-CN" sz="2400" i="1">
                <a:ea typeface="SimSun" charset="0"/>
                <a:sym typeface="+mn-ea"/>
              </a:rPr>
              <a:t>unsigned char</a:t>
            </a:r>
            <a:r>
              <a:rPr lang="en-US" altLang="zh-CN" sz="2400" b="1">
                <a:ea typeface="SimSun" charset="0"/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是三个完全不同的类型，</a:t>
            </a:r>
            <a:r>
              <a:rPr lang="en-US" altLang="zh-CN" sz="2400" i="1">
                <a:ea typeface="SimSun" charset="0"/>
                <a:sym typeface="+mn-ea"/>
              </a:rPr>
              <a:t>std::is_same_v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分别判断他们</a:t>
            </a:r>
            <a:r>
              <a:rPr lang="zh-CN" altLang="en-US" sz="2400">
                <a:ea typeface="SimSun" charset="0"/>
                <a:sym typeface="+mn-ea"/>
              </a:rPr>
              <a:t>总</a:t>
            </a:r>
            <a:r>
              <a:rPr lang="zh-CN" altLang="en-US" sz="2400">
                <a:ea typeface="SimSun" charset="0"/>
                <a:sym typeface="+mn-ea"/>
              </a:rPr>
              <a:t>会得到</a:t>
            </a:r>
            <a:r>
              <a:rPr lang="en-US" altLang="zh-CN" sz="2400">
                <a:ea typeface="SimSun" charset="0"/>
                <a:sym typeface="+mn-ea"/>
              </a:rPr>
              <a:t> false</a:t>
            </a:r>
            <a:r>
              <a:rPr lang="zh-CN" altLang="en-US" sz="2400">
                <a:ea typeface="SimSun" charset="0"/>
                <a:sym typeface="+mn-ea"/>
              </a:rPr>
              <a:t>，无论</a:t>
            </a:r>
            <a:r>
              <a:rPr lang="en-US" altLang="zh-CN" sz="2400">
                <a:ea typeface="SimSun" charset="0"/>
                <a:sym typeface="+mn-ea"/>
              </a:rPr>
              <a:t> x86 </a:t>
            </a:r>
            <a:r>
              <a:rPr lang="zh-CN" altLang="en-US" sz="2400">
                <a:ea typeface="SimSun" charset="0"/>
                <a:sym typeface="+mn-ea"/>
              </a:rPr>
              <a:t>还是</a:t>
            </a:r>
            <a:r>
              <a:rPr lang="en-US" altLang="zh-CN" sz="2400">
                <a:ea typeface="SimSun" charset="0"/>
                <a:sym typeface="+mn-ea"/>
              </a:rPr>
              <a:t> arm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</a:rPr>
              <a:t>但是奇葩的</a:t>
            </a:r>
            <a:r>
              <a:rPr lang="en-US" altLang="zh-CN" sz="2400">
                <a:ea typeface="SimSun" charset="0"/>
              </a:rPr>
              <a:t> C </a:t>
            </a:r>
            <a:r>
              <a:rPr lang="zh-CN" altLang="en-US" sz="2400">
                <a:ea typeface="SimSun" charset="0"/>
              </a:rPr>
              <a:t>语言却规定</a:t>
            </a:r>
            <a:r>
              <a:rPr lang="en-US" altLang="zh-CN" sz="2400">
                <a:ea typeface="SimSun" charset="0"/>
              </a:rPr>
              <a:t> short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int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long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long long </a:t>
            </a:r>
            <a:r>
              <a:rPr lang="zh-CN" altLang="en-US" sz="2400">
                <a:ea typeface="SimSun" charset="0"/>
              </a:rPr>
              <a:t>必须是有符号的</a:t>
            </a:r>
            <a:r>
              <a:rPr lang="en-US" altLang="zh-CN" sz="2400">
                <a:ea typeface="SimSun" charset="0"/>
              </a:rPr>
              <a:t> (int = signed int)</a:t>
            </a:r>
            <a:r>
              <a:rPr lang="zh-CN" altLang="en-US" sz="2400">
                <a:ea typeface="SimSun" charset="0"/>
              </a:rPr>
              <a:t>，反而却没有规定他们的位宽（没错，</a:t>
            </a:r>
            <a:r>
              <a:rPr lang="en-US" altLang="zh-CN" sz="2400">
                <a:ea typeface="SimSun" charset="0"/>
              </a:rPr>
              <a:t>int </a:t>
            </a:r>
            <a:r>
              <a:rPr lang="zh-CN" altLang="en-US" sz="2400">
                <a:ea typeface="SimSun" charset="0"/>
              </a:rPr>
              <a:t>可以是</a:t>
            </a:r>
            <a:r>
              <a:rPr lang="en-US" altLang="zh-CN" sz="2400">
                <a:ea typeface="SimSun" charset="0"/>
              </a:rPr>
              <a:t> 32 </a:t>
            </a:r>
            <a:r>
              <a:rPr lang="zh-CN" altLang="en-US" sz="2400">
                <a:ea typeface="SimSun" charset="0"/>
              </a:rPr>
              <a:t>位，也可以是</a:t>
            </a:r>
            <a:r>
              <a:rPr lang="en-US" altLang="zh-CN" sz="2400">
                <a:ea typeface="SimSun" charset="0"/>
              </a:rPr>
              <a:t> 16 </a:t>
            </a:r>
            <a:r>
              <a:rPr lang="zh-CN" altLang="en-US" sz="2400">
                <a:ea typeface="SimSun" charset="0"/>
              </a:rPr>
              <a:t>位的，标准规定只需满足</a:t>
            </a:r>
            <a:r>
              <a:rPr lang="en-US" altLang="zh-CN" sz="2400">
                <a:ea typeface="SimSun" charset="0"/>
              </a:rPr>
              <a:t> char &lt;= short &lt;= int &lt;= long &lt;= long long </a:t>
            </a:r>
            <a:r>
              <a:rPr lang="zh-CN" altLang="en-US" sz="2400">
                <a:ea typeface="SimSun" charset="0"/>
              </a:rPr>
              <a:t>即可）。</a:t>
            </a:r>
            <a:endParaRPr lang="zh-CN" altLang="en-US" sz="2400">
              <a:ea typeface="SimSun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关于</a:t>
            </a:r>
            <a:r>
              <a:rPr lang="en-US" altLang="zh-CN">
                <a:ea typeface="SimSun" charset="0"/>
                <a:sym typeface="+mn-ea"/>
              </a:rPr>
              <a:t> char </a:t>
            </a:r>
            <a:r>
              <a:rPr lang="zh-CN" altLang="en-US">
                <a:ea typeface="SimSun" charset="0"/>
                <a:sym typeface="+mn-ea"/>
              </a:rPr>
              <a:t>类型的一个冷知识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14120" y="2812415"/>
            <a:ext cx="9763125" cy="2733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50" y="5922010"/>
            <a:ext cx="6515100" cy="657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712595"/>
            <a:ext cx="36576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语言中的字符串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b="1">
                <a:solidFill>
                  <a:srgbClr val="0070C0"/>
                </a:solidFill>
                <a:ea typeface="SimSun" charset="0"/>
              </a:rPr>
              <a:t>字符串</a:t>
            </a:r>
            <a:r>
              <a:rPr lang="en-US" altLang="zh-CN" b="1">
                <a:solidFill>
                  <a:srgbClr val="0070C0"/>
                </a:solidFill>
                <a:ea typeface="SimSun" charset="0"/>
              </a:rPr>
              <a:t>(string)</a:t>
            </a:r>
            <a:r>
              <a:rPr lang="zh-CN" altLang="en-US">
                <a:ea typeface="SimSun" charset="0"/>
              </a:rPr>
              <a:t>就是由</a:t>
            </a:r>
            <a:r>
              <a:rPr lang="zh-CN" altLang="en-US" b="1">
                <a:solidFill>
                  <a:srgbClr val="00B050"/>
                </a:solidFill>
                <a:ea typeface="SimSun" charset="0"/>
              </a:rPr>
              <a:t>字符</a:t>
            </a:r>
            <a:r>
              <a:rPr lang="en-US" altLang="zh-CN" b="1">
                <a:solidFill>
                  <a:srgbClr val="00B050"/>
                </a:solidFill>
                <a:ea typeface="SimSun" charset="0"/>
              </a:rPr>
              <a:t>(character)</a:t>
            </a:r>
            <a:r>
              <a:rPr lang="zh-CN" altLang="en-US">
                <a:ea typeface="SimSun" charset="0"/>
              </a:rPr>
              <a:t>组成的数组。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  <a:sym typeface="+mn-ea"/>
              </a:rPr>
              <a:t>C </a:t>
            </a:r>
            <a:r>
              <a:rPr lang="zh-CN" altLang="en-US">
                <a:ea typeface="SimSun" charset="0"/>
                <a:sym typeface="+mn-ea"/>
              </a:rPr>
              <a:t>语言中，字符串用双引号</a:t>
            </a:r>
            <a:r>
              <a:rPr lang="en-US" altLang="zh-CN">
                <a:ea typeface="SimSun" charset="0"/>
                <a:sym typeface="+mn-ea"/>
              </a:rPr>
              <a:t> “” </a:t>
            </a:r>
            <a:r>
              <a:rPr lang="zh-CN" altLang="en-US">
                <a:ea typeface="SimSun" charset="0"/>
                <a:sym typeface="+mn-ea"/>
              </a:rPr>
              <a:t>包裹，字符用单引号</a:t>
            </a:r>
            <a:r>
              <a:rPr lang="en-US" altLang="zh-CN">
                <a:ea typeface="SimSun" charset="0"/>
                <a:sym typeface="+mn-ea"/>
              </a:rPr>
              <a:t> ‘’ </a:t>
            </a:r>
            <a:r>
              <a:rPr lang="zh-CN" altLang="en-US">
                <a:ea typeface="SimSun" charset="0"/>
                <a:sym typeface="+mn-ea"/>
              </a:rPr>
              <a:t>包裹。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char c = </a:t>
            </a:r>
            <a:r>
              <a:rPr lang="en-US" altLang="zh-CN">
                <a:solidFill>
                  <a:srgbClr val="00B050"/>
                </a:solidFill>
                <a:ea typeface="SimSun" charset="0"/>
              </a:rPr>
              <a:t>‘h’</a:t>
            </a:r>
            <a:r>
              <a:rPr lang="en-US" altLang="zh-CN">
                <a:ea typeface="SimSun" charset="0"/>
              </a:rPr>
              <a:t>;</a:t>
            </a:r>
            <a:endParaRPr lang="en-US" altLang="zh-CN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char s[] = </a:t>
            </a:r>
            <a:r>
              <a:rPr lang="en-US" altLang="zh-CN">
                <a:solidFill>
                  <a:srgbClr val="0070C0"/>
                </a:solidFill>
                <a:ea typeface="SimSun" charset="0"/>
              </a:rPr>
              <a:t>“hello”</a:t>
            </a:r>
            <a:r>
              <a:rPr lang="en-US" altLang="zh-CN">
                <a:ea typeface="SimSun" charset="0"/>
              </a:rPr>
              <a:t>;</a:t>
            </a:r>
            <a:endParaRPr lang="zh-CN" altLang="en-US">
              <a:ea typeface="SimSu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5170" y="2832100"/>
            <a:ext cx="6386830" cy="40259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  <a:sym typeface="+mn-ea"/>
              </a:rPr>
              <a:t>C </a:t>
            </a:r>
            <a:r>
              <a:rPr lang="zh-CN" altLang="en-US">
                <a:ea typeface="SimSun" charset="0"/>
                <a:sym typeface="+mn-ea"/>
              </a:rPr>
              <a:t>语言中的字符串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正如</a:t>
            </a:r>
            <a:r>
              <a:rPr lang="en-US" altLang="zh-CN">
                <a:ea typeface="SimSun" charset="0"/>
              </a:rPr>
              <a:t> ‘h’ </a:t>
            </a:r>
            <a:r>
              <a:rPr lang="zh-CN" altLang="en-US">
                <a:ea typeface="SimSun" charset="0"/>
              </a:rPr>
              <a:t>是个语法糖，等价于</a:t>
            </a:r>
            <a:r>
              <a:rPr lang="en-US" altLang="zh-CN">
                <a:ea typeface="SimSun" charset="0"/>
              </a:rPr>
              <a:t> h </a:t>
            </a:r>
            <a:r>
              <a:rPr lang="zh-CN" altLang="en-US">
                <a:ea typeface="SimSun" charset="0"/>
              </a:rPr>
              <a:t>的</a:t>
            </a:r>
            <a:r>
              <a:rPr lang="en-US" altLang="zh-CN">
                <a:ea typeface="SimSun" charset="0"/>
              </a:rPr>
              <a:t> ASCII </a:t>
            </a:r>
            <a:r>
              <a:rPr lang="zh-CN" altLang="en-US">
                <a:ea typeface="SimSun" charset="0"/>
              </a:rPr>
              <a:t>码</a:t>
            </a:r>
            <a:r>
              <a:rPr lang="en-US" altLang="zh-CN">
                <a:ea typeface="SimSun" charset="0"/>
              </a:rPr>
              <a:t>——</a:t>
            </a:r>
            <a:r>
              <a:rPr lang="zh-CN" altLang="en-US">
                <a:ea typeface="SimSun" charset="0"/>
              </a:rPr>
              <a:t>整数</a:t>
            </a:r>
            <a:r>
              <a:rPr lang="en-US" altLang="zh-CN">
                <a:ea typeface="SimSun" charset="0"/>
              </a:rPr>
              <a:t> 104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“hello” </a:t>
            </a:r>
            <a:r>
              <a:rPr lang="zh-CN" altLang="en-US">
                <a:ea typeface="SimSun" charset="0"/>
              </a:rPr>
              <a:t>也是个语法糖，他等价于数组</a:t>
            </a:r>
            <a:r>
              <a:rPr lang="en-US" altLang="zh-CN">
                <a:ea typeface="SimSun" charset="0"/>
              </a:rPr>
              <a:t> {‘h’, ‘e’, ‘l’, ‘l’, ‘o’, 0}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63515" y="2838450"/>
            <a:ext cx="6928485" cy="40195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1652013429398"/>
          <p:cNvPicPr>
            <a:picLocks noChangeAspect="1"/>
          </p:cNvPicPr>
          <p:nvPr/>
        </p:nvPicPr>
        <p:blipFill>
          <a:blip r:embed="rId1">
            <a:lum bright="60000" contrast="-72000"/>
          </a:blip>
          <a:stretch>
            <a:fillRect/>
          </a:stretch>
        </p:blipFill>
        <p:spPr>
          <a:xfrm>
            <a:off x="-26035" y="-772795"/>
            <a:ext cx="12244070" cy="8404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课程安排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lvl="1" indent="0">
              <a:buNone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1. vector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容器初体验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迭代器入门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(BV1qF411T7sd)</a:t>
            </a:r>
            <a:endParaRPr lang="en-US" altLang="zh-CN">
              <a:solidFill>
                <a:schemeClr val="bg1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2.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你所不知道的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set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容器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迭代器分类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(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BV1m34y157wb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zh-CN">
              <a:solidFill>
                <a:schemeClr val="bg1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b="1">
                <a:solidFill>
                  <a:srgbClr val="0070C0"/>
                </a:solidFill>
                <a:sym typeface="+mn-ea"/>
              </a:rPr>
              <a:t>3. string，string_view，const char * 的爱恨纠葛 </a:t>
            </a:r>
            <a:r>
              <a:rPr lang="en-US" altLang="zh-CN" b="1">
                <a:solidFill>
                  <a:srgbClr val="0070C0"/>
                </a:solidFill>
                <a:sym typeface="+mn-ea"/>
              </a:rPr>
              <a:t>(</a:t>
            </a:r>
            <a:r>
              <a:rPr lang="zh-CN" altLang="en-US" b="1">
                <a:solidFill>
                  <a:srgbClr val="0070C0"/>
                </a:solidFill>
                <a:sym typeface="+mn-ea"/>
              </a:rPr>
              <a:t>本期</a:t>
            </a:r>
            <a:r>
              <a:rPr lang="en-US" altLang="zh-CN" b="1">
                <a:solidFill>
                  <a:srgbClr val="0070C0"/>
                </a:solidFill>
                <a:sym typeface="+mn-ea"/>
              </a:rPr>
              <a:t>) </a:t>
            </a:r>
            <a:endParaRPr lang="en-US" altLang="zh-CN" b="1">
              <a:solidFill>
                <a:srgbClr val="0070C0"/>
              </a:solidFill>
              <a:sym typeface="+mn-ea"/>
            </a:endParaRPr>
          </a:p>
          <a:p>
            <a:pPr marL="457200" lvl="1" indent="0">
              <a:buNone/>
            </a:pPr>
            <a:r>
              <a:rPr lang="en-US" altLang="zh-CN"/>
              <a:t>4. </a:t>
            </a:r>
            <a:r>
              <a:rPr lang="zh-CN" altLang="en-US"/>
              <a:t>万能的</a:t>
            </a:r>
            <a:r>
              <a:rPr lang="en-US" altLang="zh-CN"/>
              <a:t> map </a:t>
            </a:r>
            <a:r>
              <a:rPr lang="zh-CN" altLang="en-US"/>
              <a:t>容器全家桶及其妙用举例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>
                <a:sym typeface="+mn-ea"/>
              </a:rPr>
              <a:t>5. </a:t>
            </a:r>
            <a:r>
              <a:rPr lang="zh-CN" altLang="en-US">
                <a:sym typeface="+mn-ea"/>
              </a:rPr>
              <a:t>函子</a:t>
            </a:r>
            <a:r>
              <a:rPr lang="en-US" altLang="zh-CN">
                <a:sym typeface="+mn-ea"/>
              </a:rPr>
              <a:t> functor 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表达式知多少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6. </a:t>
            </a:r>
            <a:r>
              <a:rPr lang="zh-CN" altLang="en-US"/>
              <a:t>通过实战案例来学习</a:t>
            </a:r>
            <a:r>
              <a:rPr lang="en-US" altLang="zh-CN"/>
              <a:t> STL </a:t>
            </a:r>
            <a:r>
              <a:rPr lang="zh-CN" altLang="en-US"/>
              <a:t>算法库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7. C++ </a:t>
            </a:r>
            <a:r>
              <a:rPr lang="zh-CN" altLang="en-US"/>
              <a:t>标准输入输出流</a:t>
            </a:r>
            <a:r>
              <a:rPr lang="en-US" altLang="zh-CN"/>
              <a:t> &amp; </a:t>
            </a:r>
            <a:r>
              <a:rPr lang="zh-CN" altLang="en-US"/>
              <a:t>字符串格式化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8. traits </a:t>
            </a:r>
            <a:r>
              <a:rPr lang="zh-CN" altLang="en-US"/>
              <a:t>技术，用户自定义迭代器与算法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9. allocator</a:t>
            </a:r>
            <a:r>
              <a:rPr lang="zh-CN" altLang="en-US"/>
              <a:t>，</a:t>
            </a:r>
            <a:r>
              <a:rPr lang="zh-CN" altLang="en-US"/>
              <a:t>内存管理与对象生命周期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语言字符串的特点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正如</a:t>
            </a:r>
            <a:r>
              <a:rPr lang="en-US" altLang="zh-CN">
                <a:ea typeface="SimSun" charset="0"/>
              </a:rPr>
              <a:t> ‘h’ </a:t>
            </a:r>
            <a:r>
              <a:rPr lang="zh-CN" altLang="en-US">
                <a:ea typeface="SimSun" charset="0"/>
              </a:rPr>
              <a:t>是个语法糖，等价于</a:t>
            </a:r>
            <a:r>
              <a:rPr lang="en-US" altLang="zh-CN">
                <a:ea typeface="SimSun" charset="0"/>
              </a:rPr>
              <a:t> h </a:t>
            </a:r>
            <a:r>
              <a:rPr lang="zh-CN" altLang="en-US">
                <a:ea typeface="SimSun" charset="0"/>
              </a:rPr>
              <a:t>的</a:t>
            </a:r>
            <a:r>
              <a:rPr lang="en-US" altLang="zh-CN">
                <a:ea typeface="SimSun" charset="0"/>
              </a:rPr>
              <a:t> ASCII </a:t>
            </a:r>
            <a:r>
              <a:rPr lang="zh-CN" altLang="en-US">
                <a:ea typeface="SimSun" charset="0"/>
              </a:rPr>
              <a:t>码</a:t>
            </a:r>
            <a:r>
              <a:rPr lang="en-US" altLang="zh-CN">
                <a:ea typeface="SimSun" charset="0"/>
              </a:rPr>
              <a:t>——</a:t>
            </a:r>
            <a:r>
              <a:rPr lang="zh-CN" altLang="en-US">
                <a:ea typeface="SimSun" charset="0"/>
              </a:rPr>
              <a:t>整数</a:t>
            </a:r>
            <a:r>
              <a:rPr lang="en-US" altLang="zh-CN">
                <a:ea typeface="SimSun" charset="0"/>
              </a:rPr>
              <a:t> 104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“hello” </a:t>
            </a:r>
            <a:r>
              <a:rPr lang="zh-CN" altLang="en-US">
                <a:ea typeface="SimSun" charset="0"/>
              </a:rPr>
              <a:t>也是个语法糖，他等价于数组</a:t>
            </a:r>
            <a:r>
              <a:rPr lang="en-US" altLang="zh-CN">
                <a:ea typeface="SimSun" charset="0"/>
              </a:rPr>
              <a:t> {‘h’, ‘e’, ‘l’, ‘l’, ‘o’, 0}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hello </a:t>
            </a:r>
            <a:r>
              <a:rPr lang="zh-CN" altLang="en-US">
                <a:ea typeface="SimSun" charset="0"/>
              </a:rPr>
              <a:t>每个字符都连续地排列在这个数组中，那么末尾的</a:t>
            </a:r>
            <a:r>
              <a:rPr lang="en-US" altLang="zh-CN">
                <a:ea typeface="SimSun" charset="0"/>
              </a:rPr>
              <a:t> 0 </a:t>
            </a:r>
            <a:r>
              <a:rPr lang="zh-CN" altLang="en-US">
                <a:ea typeface="SimSun" charset="0"/>
              </a:rPr>
              <a:t>是怎么回事？原来</a:t>
            </a:r>
            <a:r>
              <a:rPr lang="en-US" altLang="zh-CN">
                <a:ea typeface="SimSun" charset="0"/>
              </a:rPr>
              <a:t> C </a:t>
            </a:r>
            <a:r>
              <a:rPr lang="zh-CN" altLang="en-US">
                <a:ea typeface="SimSun" charset="0"/>
              </a:rPr>
              <a:t>语言的字符串因为只保留数组的</a:t>
            </a:r>
            <a:r>
              <a:rPr lang="zh-CN" altLang="en-US" b="1">
                <a:ea typeface="SimSun" charset="0"/>
              </a:rPr>
              <a:t>首地址指针</a:t>
            </a:r>
            <a:r>
              <a:rPr lang="zh-CN" altLang="en-US">
                <a:ea typeface="SimSun" charset="0"/>
                <a:sym typeface="+mn-ea"/>
              </a:rPr>
              <a:t>（指向第一个字符的指针），</a:t>
            </a:r>
            <a:r>
              <a:rPr lang="zh-CN" altLang="en-US">
                <a:ea typeface="SimSun" charset="0"/>
                <a:sym typeface="+mn-ea"/>
              </a:rPr>
              <a:t>在以</a:t>
            </a:r>
            <a:r>
              <a:rPr lang="en-US" altLang="zh-CN">
                <a:ea typeface="SimSun" charset="0"/>
                <a:sym typeface="+mn-ea"/>
              </a:rPr>
              <a:t> char * </a:t>
            </a:r>
            <a:r>
              <a:rPr lang="zh-CN" altLang="en-US">
                <a:ea typeface="SimSun" charset="0"/>
                <a:sym typeface="+mn-ea"/>
              </a:rPr>
              <a:t>类型传递给其他函数时，其数组的长度无法知晓。为了确切知道数组在什么地方结束，规定用</a:t>
            </a:r>
            <a:r>
              <a:rPr lang="en-US" altLang="zh-CN">
                <a:ea typeface="SimSun" charset="0"/>
                <a:sym typeface="+mn-ea"/>
              </a:rPr>
              <a:t> ASCII </a:t>
            </a:r>
            <a:r>
              <a:rPr lang="zh-CN" altLang="en-US">
                <a:ea typeface="SimSun" charset="0"/>
                <a:sym typeface="+mn-ea"/>
              </a:rPr>
              <a:t>码中的“空字符”也就是</a:t>
            </a:r>
            <a:r>
              <a:rPr lang="en-US" altLang="zh-CN">
                <a:ea typeface="SimSun" charset="0"/>
                <a:sym typeface="+mn-ea"/>
              </a:rPr>
              <a:t> 0 </a:t>
            </a:r>
            <a:r>
              <a:rPr lang="zh-CN" altLang="en-US">
                <a:ea typeface="SimSun" charset="0"/>
                <a:sym typeface="+mn-ea"/>
              </a:rPr>
              <a:t>来表示数组的结尾。这样只需要一个首地址指针就能表示一个动态长度的数组，高，实在是高。</a:t>
            </a:r>
            <a:endParaRPr lang="zh-CN" altLang="en-US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“</a:t>
            </a:r>
            <a:r>
              <a:rPr lang="en-US" altLang="zh-CN">
                <a:ea typeface="SimSun" charset="0"/>
                <a:sym typeface="+mn-ea"/>
              </a:rPr>
              <a:t>0</a:t>
            </a:r>
            <a:r>
              <a:rPr lang="zh-CN" altLang="en-US">
                <a:ea typeface="SimSun" charset="0"/>
                <a:sym typeface="+mn-ea"/>
              </a:rPr>
              <a:t>结尾</a:t>
            </a:r>
            <a:r>
              <a:rPr lang="zh-CN" altLang="en-US">
                <a:ea typeface="SimSun" charset="0"/>
              </a:rPr>
              <a:t>字符串”知识点应用举例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>
                <a:ea typeface="SimSun" charset="0"/>
              </a:rPr>
              <a:t>利用</a:t>
            </a:r>
            <a:r>
              <a:rPr lang="en-US" altLang="zh-CN">
                <a:ea typeface="SimSun" charset="0"/>
              </a:rPr>
              <a:t> C </a:t>
            </a:r>
            <a:r>
              <a:rPr lang="zh-CN" altLang="en-US">
                <a:ea typeface="SimSun" charset="0"/>
              </a:rPr>
              <a:t>语言字符串“以</a:t>
            </a:r>
            <a:r>
              <a:rPr lang="en-US" altLang="zh-CN">
                <a:ea typeface="SimSun" charset="0"/>
              </a:rPr>
              <a:t>0</a:t>
            </a:r>
            <a:r>
              <a:rPr lang="zh-CN" altLang="en-US">
                <a:ea typeface="SimSun" charset="0"/>
              </a:rPr>
              <a:t>结尾”这个特点，我们可以在一个本来非</a:t>
            </a:r>
            <a:r>
              <a:rPr lang="en-US" altLang="zh-CN">
                <a:ea typeface="SimSun" charset="0"/>
              </a:rPr>
              <a:t>0</a:t>
            </a:r>
            <a:r>
              <a:rPr lang="zh-CN" altLang="en-US">
                <a:ea typeface="SimSun" charset="0"/>
              </a:rPr>
              <a:t>的字符处写入</a:t>
            </a:r>
            <a:r>
              <a:rPr lang="en-US" altLang="zh-CN">
                <a:ea typeface="SimSun" charset="0"/>
              </a:rPr>
              <a:t>0</a:t>
            </a:r>
            <a:r>
              <a:rPr lang="zh-CN" altLang="en-US">
                <a:ea typeface="SimSun" charset="0"/>
              </a:rPr>
              <a:t>，来</a:t>
            </a:r>
            <a:r>
              <a:rPr lang="zh-CN">
                <a:ea typeface="SimSun" charset="0"/>
              </a:rPr>
              <a:t>提前结束字符串。例如在第</a:t>
            </a:r>
            <a:r>
              <a:rPr lang="en-US" altLang="zh-CN">
                <a:ea typeface="SimSun" charset="0"/>
              </a:rPr>
              <a:t> n </a:t>
            </a:r>
            <a:r>
              <a:rPr lang="zh-CN" altLang="en-US">
                <a:ea typeface="SimSun" charset="0"/>
              </a:rPr>
              <a:t>个字符写入</a:t>
            </a:r>
            <a:r>
              <a:rPr lang="en-US" altLang="zh-CN">
                <a:ea typeface="SimSun" charset="0"/>
              </a:rPr>
              <a:t>0</a:t>
            </a:r>
            <a:r>
              <a:rPr lang="zh-CN" altLang="en-US">
                <a:ea typeface="SimSun" charset="0"/>
              </a:rPr>
              <a:t>，</a:t>
            </a:r>
            <a:r>
              <a:rPr lang="zh-CN">
                <a:ea typeface="SimSun" charset="0"/>
              </a:rPr>
              <a:t>就会只保留前</a:t>
            </a:r>
            <a:r>
              <a:rPr lang="en-US" altLang="zh-CN">
                <a:ea typeface="SimSun" charset="0"/>
              </a:rPr>
              <a:t> n </a:t>
            </a:r>
            <a:r>
              <a:rPr lang="zh-CN" altLang="en-US">
                <a:ea typeface="SimSun" charset="0"/>
              </a:rPr>
              <a:t>个字符作为一个子字符串，删除</a:t>
            </a:r>
            <a:r>
              <a:rPr lang="zh-CN">
                <a:ea typeface="SimSun" charset="0"/>
              </a:rPr>
              <a:t>后半部分。</a:t>
            </a:r>
            <a:endParaRPr lang="zh-CN">
              <a:ea typeface="SimSun" charset="0"/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9165" y="3151505"/>
            <a:ext cx="4430395" cy="370649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“</a:t>
            </a:r>
            <a:r>
              <a:rPr lang="en-US" altLang="zh-CN">
                <a:ea typeface="SimSun" charset="0"/>
                <a:sym typeface="+mn-ea"/>
              </a:rPr>
              <a:t>0</a:t>
            </a:r>
            <a:r>
              <a:rPr lang="zh-CN" altLang="en-US">
                <a:ea typeface="SimSun" charset="0"/>
                <a:sym typeface="+mn-ea"/>
              </a:rPr>
              <a:t>结尾</a:t>
            </a:r>
            <a:r>
              <a:rPr lang="zh-CN" altLang="en-US">
                <a:ea typeface="SimSun" charset="0"/>
              </a:rPr>
              <a:t>字符串”知识点应用举例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语言所谓的字符串类型</a:t>
            </a:r>
            <a:r>
              <a:rPr lang="en-US" altLang="zh-CN">
                <a:ea typeface="SimSun" charset="0"/>
              </a:rPr>
              <a:t> char * </a:t>
            </a:r>
            <a:r>
              <a:rPr lang="zh-CN" altLang="en-US">
                <a:ea typeface="SimSun" charset="0"/>
              </a:rPr>
              <a:t>实际上就是个首地址指针，如果让首地址指针向前移动</a:t>
            </a:r>
            <a:r>
              <a:rPr lang="en-US" altLang="zh-CN">
                <a:ea typeface="SimSun" charset="0"/>
              </a:rPr>
              <a:t> n </a:t>
            </a:r>
            <a:r>
              <a:rPr lang="zh-CN" altLang="en-US">
                <a:ea typeface="SimSun" charset="0"/>
              </a:rPr>
              <a:t>位，那就</a:t>
            </a:r>
            <a:r>
              <a:rPr lang="zh-CN">
                <a:ea typeface="SimSun" charset="0"/>
              </a:rPr>
              <a:t>实现删除前</a:t>
            </a:r>
            <a:r>
              <a:rPr lang="en-US" altLang="zh-CN">
                <a:ea typeface="SimSun" charset="0"/>
              </a:rPr>
              <a:t> n </a:t>
            </a:r>
            <a:r>
              <a:rPr lang="zh-CN" altLang="en-US">
                <a:ea typeface="SimSun" charset="0"/>
              </a:rPr>
              <a:t>个字符</a:t>
            </a:r>
            <a:r>
              <a:rPr lang="zh-CN">
                <a:ea typeface="SimSun" charset="0"/>
              </a:rPr>
              <a:t>的效果，而不用实际修改数组本身（更高效）。</a:t>
            </a:r>
            <a:endParaRPr lang="zh-CN">
              <a:ea typeface="SimSun" charset="0"/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6615" y="3142615"/>
            <a:ext cx="5398770" cy="371538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8710" y="2670175"/>
            <a:ext cx="6003290" cy="4187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  <a:endParaRPr lang="en-US" altLang="zh-CN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  <a:endParaRPr lang="en-US" altLang="zh-CN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32805" y="3168015"/>
            <a:ext cx="6259195" cy="368998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  <a:endParaRPr lang="en-US" altLang="zh-CN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8370" y="2645410"/>
            <a:ext cx="6183630" cy="421259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  <a:endParaRPr lang="en-US" altLang="zh-CN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2825" y="3253105"/>
            <a:ext cx="6099175" cy="360489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  <a:endParaRPr lang="en-US" altLang="zh-CN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69330" y="3209290"/>
            <a:ext cx="6122670" cy="364871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  <a:endParaRPr lang="en-US" altLang="zh-CN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7420" y="2900045"/>
            <a:ext cx="6164580" cy="39579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%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\ </a:t>
            </a:r>
            <a:r>
              <a:rPr lang="zh-CN" altLang="en-US">
                <a:ea typeface="SimSun" charset="0"/>
              </a:rPr>
              <a:t>的异同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000">
                <a:ea typeface="SimSun" charset="0"/>
              </a:rPr>
              <a:t>% </a:t>
            </a:r>
            <a:r>
              <a:rPr lang="zh-CN" altLang="en-US" sz="2000">
                <a:ea typeface="SimSun" charset="0"/>
              </a:rPr>
              <a:t>没什么好神秘的，他就是一个普通的字符。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仅仅只是</a:t>
            </a:r>
            <a:r>
              <a:rPr lang="en-US" altLang="zh-CN" sz="2000">
                <a:ea typeface="SimSun" charset="0"/>
              </a:rPr>
              <a:t> printf </a:t>
            </a:r>
            <a:r>
              <a:rPr lang="zh-CN" altLang="en-US" sz="2000">
                <a:ea typeface="SimSun" charset="0"/>
              </a:rPr>
              <a:t>和</a:t>
            </a:r>
            <a:r>
              <a:rPr lang="en-US" altLang="zh-CN" sz="2000">
                <a:ea typeface="SimSun" charset="0"/>
              </a:rPr>
              <a:t> scanf </a:t>
            </a:r>
            <a:r>
              <a:rPr lang="zh-CN" altLang="en-US" sz="2000">
                <a:ea typeface="SimSun" charset="0"/>
              </a:rPr>
              <a:t>这些特定的函数会对</a:t>
            </a:r>
            <a:r>
              <a:rPr lang="en-US" altLang="zh-CN" sz="2000">
                <a:ea typeface="SimSun" charset="0"/>
              </a:rPr>
              <a:t> % </a:t>
            </a:r>
            <a:r>
              <a:rPr lang="zh-CN" altLang="en-US" sz="2000">
                <a:ea typeface="SimSun" charset="0"/>
              </a:rPr>
              <a:t>特殊处理而已。</a:t>
            </a:r>
            <a:endParaRPr lang="en-US" altLang="zh-CN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\ </a:t>
            </a:r>
            <a:r>
              <a:rPr lang="zh-CN" altLang="en-US" sz="2000">
                <a:ea typeface="SimSun" charset="0"/>
              </a:rPr>
              <a:t>比较厉害，他是编译器内部专门为他“开了个后门”。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编译器检测到字符串中出现</a:t>
            </a:r>
            <a:r>
              <a:rPr lang="en-US" altLang="zh-CN" sz="2000">
                <a:ea typeface="SimSun" charset="0"/>
              </a:rPr>
              <a:t> \ </a:t>
            </a:r>
            <a:r>
              <a:rPr lang="zh-CN" altLang="en-US" sz="2000">
                <a:ea typeface="SimSun" charset="0"/>
              </a:rPr>
              <a:t>就会把下一个字符特殊处理。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%</a:t>
            </a:r>
            <a:r>
              <a:rPr lang="zh-CN" altLang="en-US" sz="2000">
                <a:ea typeface="SimSun" charset="0"/>
              </a:rPr>
              <a:t>，编译器并不会特殊处理</a:t>
            </a:r>
            <a:r>
              <a:rPr lang="en-US" altLang="zh-CN" sz="2000">
                <a:ea typeface="SimSun" charset="0"/>
              </a:rPr>
              <a:t> %</a:t>
            </a:r>
            <a:r>
              <a:rPr lang="zh-CN" altLang="en-US" sz="2000">
                <a:ea typeface="SimSun" charset="0"/>
              </a:rPr>
              <a:t>，是</a:t>
            </a:r>
            <a:r>
              <a:rPr lang="en-US" altLang="zh-CN" sz="2000">
                <a:ea typeface="SimSun" charset="0"/>
              </a:rPr>
              <a:t> printf </a:t>
            </a:r>
            <a:r>
              <a:rPr lang="zh-CN" altLang="en-US" sz="2000">
                <a:ea typeface="SimSun" charset="0"/>
              </a:rPr>
              <a:t>函数内部在运行时处理了</a:t>
            </a:r>
            <a:r>
              <a:rPr lang="en-US" altLang="zh-CN" sz="2000">
                <a:ea typeface="SimSun" charset="0"/>
              </a:rPr>
              <a:t> % </a:t>
            </a:r>
            <a:r>
              <a:rPr lang="zh-CN" altLang="en-US" sz="2000">
                <a:ea typeface="SimSun" charset="0"/>
              </a:rPr>
              <a:t>的下一个字符。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% </a:t>
            </a:r>
            <a:r>
              <a:rPr lang="zh-CN" altLang="en-US" sz="2000">
                <a:ea typeface="SimSun" charset="0"/>
              </a:rPr>
              <a:t>就像你和同学随手“拉钩”定下的约定，这是</a:t>
            </a:r>
            <a:r>
              <a:rPr lang="en-US" altLang="zh-CN" sz="2000">
                <a:ea typeface="SimSun" charset="0"/>
              </a:rPr>
              <a:t> printf </a:t>
            </a:r>
            <a:r>
              <a:rPr lang="zh-CN" altLang="en-US" sz="2000">
                <a:ea typeface="SimSun" charset="0"/>
              </a:rPr>
              <a:t>约定俗成的。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\ </a:t>
            </a:r>
            <a:r>
              <a:rPr lang="zh-CN" altLang="en-US" sz="2000">
                <a:ea typeface="SimSun" charset="0"/>
              </a:rPr>
              <a:t>就像正式合同，有法律效力的，这是</a:t>
            </a:r>
            <a:r>
              <a:rPr lang="en-US" altLang="zh-CN" sz="2000">
                <a:ea typeface="SimSun" charset="0"/>
              </a:rPr>
              <a:t> C </a:t>
            </a:r>
            <a:r>
              <a:rPr lang="zh-CN" altLang="en-US" sz="2000">
                <a:ea typeface="SimSun" charset="0"/>
              </a:rPr>
              <a:t>语言编译器规定好的。</a:t>
            </a:r>
            <a:endParaRPr lang="zh-CN" altLang="en-US" sz="2000">
              <a:ea typeface="SimSu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3770" y="4187190"/>
            <a:ext cx="5749290" cy="26708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ASCII </a:t>
            </a:r>
            <a:r>
              <a:rPr lang="zh-CN" altLang="en-US">
                <a:ea typeface="SimSun" charset="0"/>
              </a:rPr>
              <a:t>码</a:t>
            </a:r>
            <a:endParaRPr lang="zh-CN" altLang="en-US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1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C++ </a:t>
            </a:r>
            <a:r>
              <a:rPr lang="zh-CN" altLang="en-US">
                <a:ea typeface="SimSun" charset="0"/>
              </a:rPr>
              <a:t>字符串类</a:t>
            </a:r>
            <a:endParaRPr lang="zh-CN" altLang="en-US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3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 </a:t>
            </a:r>
            <a:r>
              <a:rPr lang="zh-CN" altLang="en-US">
                <a:ea typeface="SimSun" charset="0"/>
              </a:rPr>
              <a:t>语言字符串操作繁琐</a:t>
            </a:r>
            <a:endParaRPr lang="zh-CN" altLang="en-US">
              <a:ea typeface="SimSun" charset="0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89685" y="1388110"/>
            <a:ext cx="9612630" cy="546989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封装的</a:t>
            </a:r>
            <a:r>
              <a:rPr lang="en-US" altLang="zh-CN">
                <a:ea typeface="SimSun" charset="0"/>
              </a:rPr>
              <a:t> </a:t>
            </a:r>
            <a:r>
              <a:rPr lang="en-US"/>
              <a:t>std::string </a:t>
            </a:r>
            <a:r>
              <a:rPr lang="zh-CN" altLang="en-US">
                <a:ea typeface="SimSun" charset="0"/>
              </a:rPr>
              <a:t>应运而生</a:t>
            </a:r>
            <a:endParaRPr lang="zh-CN" altLang="en-US">
              <a:ea typeface="SimSun" charset="0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70200" y="1508760"/>
            <a:ext cx="6451600" cy="45262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305" y="6240145"/>
            <a:ext cx="6803390" cy="61785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封装的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en-US"/>
              <a:t>std::string </a:t>
            </a:r>
            <a:r>
              <a:rPr lang="zh-CN" altLang="en-US">
                <a:ea typeface="SimSun" charset="0"/>
              </a:rPr>
              <a:t>应运而生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olidFill>
                  <a:srgbClr val="C00000"/>
                </a:solidFill>
              </a:rPr>
              <a:t>string</a:t>
            </a:r>
            <a:r>
              <a:rPr lang="en-US"/>
              <a:t> </a:t>
            </a:r>
            <a:r>
              <a:rPr lang="zh-CN" altLang="en-US">
                <a:ea typeface="SimSun" charset="0"/>
              </a:rPr>
              <a:t>可以从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rgbClr val="7030A0"/>
                </a:solidFill>
                <a:ea typeface="SimSun" charset="0"/>
              </a:rPr>
              <a:t>const char *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隐式构造：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  <a:ea typeface="SimSun" charset="0"/>
              </a:rPr>
              <a:t>string s = “hello”;</a:t>
            </a:r>
            <a:endParaRPr lang="en-US" altLang="zh-CN">
              <a:solidFill>
                <a:schemeClr val="bg1">
                  <a:lumMod val="50000"/>
                </a:schemeClr>
              </a:solidFill>
              <a:ea typeface="SimSun" charset="0"/>
            </a:endParaRPr>
          </a:p>
          <a:p>
            <a:r>
              <a:rPr lang="en-US" altLang="zh-CN">
                <a:solidFill>
                  <a:srgbClr val="C00000"/>
                </a:solidFill>
                <a:ea typeface="SimSun" charset="0"/>
              </a:rPr>
              <a:t>string </a:t>
            </a:r>
            <a:r>
              <a:rPr lang="zh-CN" altLang="en-US">
                <a:ea typeface="SimSun" charset="0"/>
              </a:rPr>
              <a:t>具有</a:t>
            </a:r>
            <a:r>
              <a:rPr lang="en-US" altLang="zh-CN">
                <a:ea typeface="SimSun" charset="0"/>
              </a:rPr>
              <a:t> +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+=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== </a:t>
            </a:r>
            <a:r>
              <a:rPr lang="zh-CN" altLang="en-US">
                <a:ea typeface="SimSun" charset="0"/>
              </a:rPr>
              <a:t>等直观的运算符重载：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  <a:ea typeface="SimSun" charset="0"/>
              </a:rPr>
              <a:t>string(“hello”) + string(“world”) == string(“helloworld”)</a:t>
            </a:r>
            <a:endParaRPr lang="en-US" altLang="zh-CN">
              <a:ea typeface="SimSun" charset="0"/>
            </a:endParaRPr>
          </a:p>
          <a:p>
            <a:r>
              <a:rPr lang="en-US" altLang="zh-CN">
                <a:solidFill>
                  <a:srgbClr val="C00000"/>
                </a:solidFill>
                <a:ea typeface="SimSun" charset="0"/>
                <a:sym typeface="+mn-ea"/>
              </a:rPr>
              <a:t>string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zh-CN" altLang="en-US">
                <a:ea typeface="SimSun" charset="0"/>
                <a:sym typeface="+mn-ea"/>
              </a:rPr>
              <a:t>符合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en-US" altLang="zh-CN">
                <a:solidFill>
                  <a:srgbClr val="0070C0"/>
                </a:solidFill>
                <a:ea typeface="SimSun" charset="0"/>
                <a:sym typeface="+mn-ea"/>
              </a:rPr>
              <a:t>vector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zh-CN" altLang="en-US">
                <a:ea typeface="SimSun" charset="0"/>
                <a:sym typeface="+mn-ea"/>
              </a:rPr>
              <a:t>的接口，例如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en-US" altLang="zh-CN">
                <a:solidFill>
                  <a:srgbClr val="0070C0"/>
                </a:solidFill>
                <a:ea typeface="SimSun" charset="0"/>
                <a:sym typeface="+mn-ea"/>
              </a:rPr>
              <a:t>begin/end/size/resize</a:t>
            </a:r>
            <a:r>
              <a:rPr lang="en-US" altLang="zh-CN">
                <a:ea typeface="SimSun" charset="0"/>
                <a:sym typeface="+mn-ea"/>
              </a:rPr>
              <a:t>……</a:t>
            </a:r>
            <a:endParaRPr lang="zh-CN" altLang="en-US">
              <a:ea typeface="SimSun" charset="0"/>
              <a:sym typeface="+mn-ea"/>
            </a:endParaRPr>
          </a:p>
          <a:p>
            <a:r>
              <a:rPr lang="en-US" altLang="zh-CN">
                <a:solidFill>
                  <a:srgbClr val="C00000"/>
                </a:solidFill>
                <a:ea typeface="SimSun" charset="0"/>
              </a:rPr>
              <a:t>string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有一系列成员函数，例如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rgbClr val="C00000"/>
                </a:solidFill>
                <a:ea typeface="SimSun" charset="0"/>
              </a:rPr>
              <a:t>find/replace/substr</a:t>
            </a:r>
            <a:r>
              <a:rPr lang="en-US" altLang="zh-CN">
                <a:ea typeface="SimSun" charset="0"/>
              </a:rPr>
              <a:t>……</a:t>
            </a:r>
            <a:endParaRPr lang="en-US" altLang="zh-CN">
              <a:ea typeface="SimSun" charset="0"/>
            </a:endParaRPr>
          </a:p>
          <a:p>
            <a:r>
              <a:rPr lang="en-US" altLang="zh-CN">
                <a:solidFill>
                  <a:srgbClr val="C00000"/>
                </a:solidFill>
                <a:ea typeface="SimSun" charset="0"/>
              </a:rPr>
              <a:t>string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可以通过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ea typeface="SimSun" charset="0"/>
              </a:rPr>
              <a:t>s.c_str()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重新转换回古板的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rgbClr val="7030A0"/>
                </a:solidFill>
                <a:ea typeface="SimSun" charset="0"/>
              </a:rPr>
              <a:t>const char *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solidFill>
                  <a:srgbClr val="C00000"/>
                </a:solidFill>
                <a:ea typeface="SimSun" charset="0"/>
              </a:rPr>
              <a:t>string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在离开作用域时自动释放内存</a:t>
            </a:r>
            <a:r>
              <a:rPr lang="en-US" altLang="zh-CN">
                <a:ea typeface="SimSun" charset="0"/>
              </a:rPr>
              <a:t> (RAII)</a:t>
            </a:r>
            <a:r>
              <a:rPr lang="zh-CN" altLang="en-US">
                <a:ea typeface="SimSun" charset="0"/>
              </a:rPr>
              <a:t>，不用手动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rgbClr val="7030A0"/>
                </a:solidFill>
                <a:ea typeface="SimSun" charset="0"/>
              </a:rPr>
              <a:t>free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C++ </a:t>
            </a:r>
            <a:r>
              <a:rPr lang="zh-CN" altLang="en-US">
                <a:ea typeface="SimSun" charset="0"/>
              </a:rPr>
              <a:t>字符串和</a:t>
            </a:r>
            <a:r>
              <a:rPr lang="en-US" altLang="zh-CN">
                <a:ea typeface="SimSun" charset="0"/>
              </a:rPr>
              <a:t> C </a:t>
            </a:r>
            <a:r>
              <a:rPr lang="zh-CN" altLang="en-US">
                <a:ea typeface="SimSun" charset="0"/>
              </a:rPr>
              <a:t>字符串的不同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</p:spPr>
        <p:txBody>
          <a:bodyPr/>
          <a:p>
            <a:r>
              <a:rPr lang="en-US" sz="2400"/>
              <a:t>C </a:t>
            </a:r>
            <a:r>
              <a:rPr lang="zh-CN" altLang="en-US" sz="2400">
                <a:ea typeface="SimSun" charset="0"/>
              </a:rPr>
              <a:t>语言字符串是单独一个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7030A0"/>
                </a:solidFill>
                <a:ea typeface="SimSun" charset="0"/>
              </a:rPr>
              <a:t>char *ptr</a:t>
            </a:r>
            <a:r>
              <a:rPr lang="zh-CN" altLang="en-US" sz="2400">
                <a:ea typeface="SimSun" charset="0"/>
              </a:rPr>
              <a:t>，自动以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结尾。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C++ </a:t>
            </a:r>
            <a:r>
              <a:rPr lang="zh-CN" altLang="en-US" sz="2400">
                <a:ea typeface="SimSun" charset="0"/>
              </a:rPr>
              <a:t>字符串是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类，其成员有两个：</a:t>
            </a:r>
            <a:r>
              <a:rPr lang="en-US" altLang="zh-CN" sz="2400">
                <a:solidFill>
                  <a:srgbClr val="7030A0"/>
                </a:solidFill>
                <a:ea typeface="SimSun" charset="0"/>
              </a:rPr>
              <a:t>char *ptr; size_t len;</a:t>
            </a:r>
            <a:endParaRPr lang="en-US" altLang="zh-CN" sz="2400">
              <a:solidFill>
                <a:srgbClr val="7030A0"/>
              </a:solidFill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第二个成员用来确定结尾的位置，不需要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结尾。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因此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类从</a:t>
            </a:r>
            <a:r>
              <a:rPr lang="en-US" altLang="zh-CN" sz="2400">
                <a:ea typeface="SimSun" charset="0"/>
              </a:rPr>
              <a:t> C </a:t>
            </a:r>
            <a:r>
              <a:rPr lang="zh-CN" altLang="en-US" sz="2400">
                <a:ea typeface="SimSun" charset="0"/>
              </a:rPr>
              <a:t>字符串构造时，可以额外指定一个长度：</a:t>
            </a:r>
            <a:endParaRPr lang="en-US" sz="2400"/>
          </a:p>
          <a:p>
            <a:r>
              <a:rPr lang="en-US" sz="2400">
                <a:solidFill>
                  <a:srgbClr val="0070C0"/>
                </a:solidFill>
              </a:rPr>
              <a:t>string(“hello”, 3) </a:t>
            </a:r>
            <a:r>
              <a:rPr lang="zh-CN" altLang="en-US" sz="2400">
                <a:ea typeface="SimSun" charset="0"/>
                <a:sym typeface="+mn-ea"/>
              </a:rPr>
              <a:t>会得到</a:t>
            </a:r>
            <a:r>
              <a:rPr lang="en-US" sz="2400"/>
              <a:t> </a:t>
            </a:r>
            <a:r>
              <a:rPr lang="en-US" sz="2400">
                <a:solidFill>
                  <a:srgbClr val="C00000"/>
                </a:solidFill>
              </a:rPr>
              <a:t>“hel”</a:t>
            </a:r>
            <a:endParaRPr lang="en-US" sz="2400"/>
          </a:p>
          <a:p>
            <a:r>
              <a:rPr lang="en-US" sz="2400"/>
              <a:t>↑ len</a:t>
            </a:r>
            <a:r>
              <a:rPr lang="zh-CN" altLang="en-US" sz="2400">
                <a:ea typeface="SimSun" charset="0"/>
              </a:rPr>
              <a:t>为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sz="2400"/>
              <a:t>3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ptr</a:t>
            </a:r>
            <a:r>
              <a:rPr lang="zh-CN" altLang="en-US" sz="2400">
                <a:ea typeface="SimSun" charset="0"/>
              </a:rPr>
              <a:t>指向</a:t>
            </a:r>
            <a:r>
              <a:rPr lang="en-US" altLang="zh-CN" sz="2400">
                <a:ea typeface="SimSun" charset="0"/>
              </a:rPr>
              <a:t> ’h’</a:t>
            </a:r>
            <a:r>
              <a:rPr lang="zh-CN" altLang="en-US" sz="2400">
                <a:ea typeface="SimSun" charset="0"/>
              </a:rPr>
              <a:t>，只保留前三个字符</a:t>
            </a:r>
            <a:endParaRPr lang="en-US" sz="2400"/>
          </a:p>
          <a:p>
            <a:r>
              <a:rPr lang="en-US" sz="2400">
                <a:solidFill>
                  <a:srgbClr val="0070C0"/>
                </a:solidFill>
                <a:sym typeface="+mn-ea"/>
              </a:rPr>
              <a:t>string(“hello”, 12)</a:t>
            </a:r>
            <a:r>
              <a:rPr lang="en-US" sz="2400"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会得到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sz="2400">
                <a:solidFill>
                  <a:srgbClr val="C00000"/>
                </a:solidFill>
                <a:sym typeface="+mn-ea"/>
              </a:rPr>
              <a:t>“hello\0[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数据删除</a:t>
            </a:r>
            <a:r>
              <a:rPr lang="en-US" sz="2400">
                <a:solidFill>
                  <a:srgbClr val="C00000"/>
                </a:solidFill>
                <a:sym typeface="+mn-ea"/>
              </a:rPr>
              <a:t>]”</a:t>
            </a:r>
            <a:endParaRPr lang="en-US" sz="2400">
              <a:sym typeface="+mn-ea"/>
            </a:endParaRPr>
          </a:p>
          <a:p>
            <a:r>
              <a:rPr lang="en-US" sz="2400">
                <a:sym typeface="+mn-ea"/>
              </a:rPr>
              <a:t>↑ len</a:t>
            </a:r>
            <a:r>
              <a:rPr lang="zh-CN" altLang="en-US" sz="2400">
                <a:ea typeface="SimSun" charset="0"/>
                <a:sym typeface="+mn-ea"/>
              </a:rPr>
              <a:t>为</a:t>
            </a:r>
            <a:r>
              <a:rPr lang="en-US" altLang="zh-CN" sz="2400">
                <a:ea typeface="SimSun" charset="0"/>
                <a:sym typeface="+mn-ea"/>
              </a:rPr>
              <a:t> 12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en-US" altLang="zh-CN" sz="2400">
                <a:ea typeface="SimSun" charset="0"/>
                <a:sym typeface="+mn-ea"/>
              </a:rPr>
              <a:t>ptr</a:t>
            </a:r>
            <a:r>
              <a:rPr lang="zh-CN" altLang="en-US" sz="2400">
                <a:ea typeface="SimSun" charset="0"/>
                <a:sym typeface="+mn-ea"/>
              </a:rPr>
              <a:t>指向</a:t>
            </a:r>
            <a:r>
              <a:rPr lang="en-US" altLang="zh-CN" sz="2400">
                <a:ea typeface="SimSun" charset="0"/>
                <a:sym typeface="+mn-ea"/>
              </a:rPr>
              <a:t> ’h’</a:t>
            </a:r>
            <a:r>
              <a:rPr lang="zh-CN" altLang="en-US" sz="2400">
                <a:ea typeface="SimSun" charset="0"/>
                <a:sym typeface="+mn-ea"/>
              </a:rPr>
              <a:t>，超出了</a:t>
            </a:r>
            <a:r>
              <a:rPr lang="en-US" altLang="zh-CN" sz="2400">
                <a:ea typeface="SimSun" charset="0"/>
                <a:sym typeface="+mn-ea"/>
              </a:rPr>
              <a:t> 6 </a:t>
            </a:r>
            <a:r>
              <a:rPr lang="zh-CN" altLang="en-US" sz="2400">
                <a:ea typeface="SimSun" charset="0"/>
                <a:sym typeface="+mn-ea"/>
              </a:rPr>
              <a:t>个字符，内存读越界（出错）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sz="2400">
                <a:solidFill>
                  <a:srgbClr val="0070C0"/>
                </a:solidFill>
                <a:sym typeface="+mn-ea"/>
              </a:rPr>
              <a:t>string(“hello\0world!”, 12)</a:t>
            </a:r>
            <a:r>
              <a:rPr lang="en-US" sz="2400"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会得到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sz="2400">
                <a:solidFill>
                  <a:srgbClr val="C00000"/>
                </a:solidFill>
                <a:sym typeface="+mn-ea"/>
              </a:rPr>
              <a:t>“hello\0world!”</a:t>
            </a:r>
            <a:endParaRPr lang="en-US" sz="2400">
              <a:sym typeface="+mn-ea"/>
            </a:endParaRPr>
          </a:p>
          <a:p>
            <a:r>
              <a:rPr lang="en-US" sz="2400">
                <a:sym typeface="+mn-ea"/>
              </a:rPr>
              <a:t>↑ len</a:t>
            </a:r>
            <a:r>
              <a:rPr lang="zh-CN" altLang="en-US" sz="2400">
                <a:ea typeface="SimSun" charset="0"/>
                <a:sym typeface="+mn-ea"/>
              </a:rPr>
              <a:t>为</a:t>
            </a:r>
            <a:r>
              <a:rPr lang="en-US" altLang="zh-CN" sz="2400">
                <a:ea typeface="SimSun" charset="0"/>
                <a:sym typeface="+mn-ea"/>
              </a:rPr>
              <a:t> 12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en-US" altLang="zh-CN" sz="2400">
                <a:ea typeface="SimSun" charset="0"/>
                <a:sym typeface="+mn-ea"/>
              </a:rPr>
              <a:t>ptr</a:t>
            </a:r>
            <a:r>
              <a:rPr lang="zh-CN" altLang="en-US" sz="2400">
                <a:ea typeface="SimSun" charset="0"/>
                <a:sym typeface="+mn-ea"/>
              </a:rPr>
              <a:t>指向</a:t>
            </a:r>
            <a:r>
              <a:rPr lang="en-US" altLang="zh-CN" sz="2400">
                <a:ea typeface="SimSun" charset="0"/>
                <a:sym typeface="+mn-ea"/>
              </a:rPr>
              <a:t> ’h’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zh-CN" sz="2400">
                <a:ea typeface="SimSun" charset="0"/>
                <a:sym typeface="+mn-ea"/>
              </a:rPr>
              <a:t>字符串内可以包含</a:t>
            </a:r>
            <a:r>
              <a:rPr lang="en-US" altLang="zh-CN" sz="2400">
                <a:ea typeface="SimSun" charset="0"/>
                <a:sym typeface="+mn-ea"/>
              </a:rPr>
              <a:t> ‘\0’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en-US" altLang="zh-CN" sz="2400">
                <a:ea typeface="SimSun" charset="0"/>
                <a:sym typeface="+mn-ea"/>
              </a:rPr>
              <a:t>cout </a:t>
            </a:r>
            <a:r>
              <a:rPr lang="zh-CN" altLang="en-US" sz="2400">
                <a:ea typeface="SimSun" charset="0"/>
                <a:sym typeface="+mn-ea"/>
              </a:rPr>
              <a:t>能正常打印完整字符串</a:t>
            </a:r>
            <a:endParaRPr lang="zh-CN" altLang="en-US" sz="24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printf </a:t>
            </a:r>
            <a:r>
              <a:rPr lang="zh-CN" altLang="en-US">
                <a:ea typeface="SimSun" charset="0"/>
              </a:rPr>
              <a:t>指定类型繁琐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/>
          <p:nvPr>
            <p:ph idx="1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printf </a:t>
            </a:r>
            <a:r>
              <a:rPr lang="zh-CN" altLang="en-US">
                <a:ea typeface="SimSun" charset="0"/>
              </a:rPr>
              <a:t>必须告诉他是字符串（</a:t>
            </a:r>
            <a:r>
              <a:rPr lang="en-US" altLang="zh-CN">
                <a:ea typeface="SimSun" charset="0"/>
              </a:rPr>
              <a:t>%s</a:t>
            </a:r>
            <a:r>
              <a:rPr lang="zh-CN" altLang="en-US">
                <a:ea typeface="SimSun" charset="0"/>
              </a:rPr>
              <a:t>）还是整数（</a:t>
            </a:r>
            <a:r>
              <a:rPr lang="en-US" altLang="zh-CN">
                <a:ea typeface="SimSun" charset="0"/>
              </a:rPr>
              <a:t>%d</a:t>
            </a:r>
            <a:r>
              <a:rPr lang="zh-CN" altLang="en-US">
                <a:ea typeface="SimSun" charset="0"/>
              </a:rPr>
              <a:t>）还是字符（</a:t>
            </a:r>
            <a:r>
              <a:rPr lang="en-US" altLang="zh-CN">
                <a:ea typeface="SimSun" charset="0"/>
              </a:rPr>
              <a:t>%c</a:t>
            </a:r>
            <a:r>
              <a:rPr lang="zh-CN" altLang="en-US">
                <a:ea typeface="SimSun" charset="0"/>
              </a:rPr>
              <a:t>），必须和右边的参数一致，初学者容易搞错。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</a:rPr>
              <a:t>而且即使搞错了也能正常编译通过（一些高级的编译器会给出警告），但是运行结果不对，或者还有可能崩溃。</a:t>
            </a:r>
            <a:endParaRPr lang="zh-CN" altLang="en-US">
              <a:ea typeface="SimSun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485" y="4017010"/>
            <a:ext cx="11797030" cy="21780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泛型的</a:t>
            </a:r>
            <a:r>
              <a:rPr lang="en-US" altLang="zh-CN">
                <a:ea typeface="SimSun" charset="0"/>
                <a:sym typeface="+mn-ea"/>
              </a:rPr>
              <a:t> iostream </a:t>
            </a:r>
            <a:r>
              <a:rPr lang="zh-CN" altLang="en-US">
                <a:ea typeface="SimSun" charset="0"/>
                <a:sym typeface="+mn-ea"/>
              </a:rPr>
              <a:t>应运而生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/>
          <p:nvPr>
            <p:ph idx="1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得益于</a:t>
            </a:r>
            <a:r>
              <a:rPr lang="en-US" altLang="zh-CN">
                <a:ea typeface="SimSun" charset="0"/>
                <a:sym typeface="+mn-ea"/>
              </a:rPr>
              <a:t> C++ </a:t>
            </a:r>
            <a:r>
              <a:rPr lang="zh-CN" altLang="en-US">
                <a:ea typeface="SimSun" charset="0"/>
                <a:sym typeface="+mn-ea"/>
              </a:rPr>
              <a:t>的重载技术，</a:t>
            </a:r>
            <a:r>
              <a:rPr lang="en-US" altLang="zh-CN">
                <a:ea typeface="SimSun" charset="0"/>
                <a:sym typeface="+mn-ea"/>
              </a:rPr>
              <a:t>cout </a:t>
            </a:r>
            <a:r>
              <a:rPr lang="zh-CN" altLang="en-US">
                <a:ea typeface="SimSun" charset="0"/>
              </a:rPr>
              <a:t>不用你手动指定类型，他会自动识别参数的类型，帮你调用相应的格式化函数。</a:t>
            </a:r>
            <a:endParaRPr lang="zh-CN" altLang="en-US">
              <a:ea typeface="SimSun" charset="0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9485" y="2846070"/>
            <a:ext cx="5193030" cy="40119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c_str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data </a:t>
            </a:r>
            <a:r>
              <a:rPr lang="zh-CN" altLang="en-US">
                <a:ea typeface="SimSun" charset="0"/>
              </a:rPr>
              <a:t>的区别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400"/>
              <a:t>s.c_str() </a:t>
            </a:r>
            <a:r>
              <a:rPr lang="zh-CN" altLang="en-US" sz="2400">
                <a:ea typeface="SimSun" charset="0"/>
              </a:rPr>
              <a:t>保证返回的是以</a:t>
            </a:r>
            <a:r>
              <a:rPr lang="en-US" altLang="zh-CN" sz="2400">
                <a:ea typeface="SimSun" charset="0"/>
              </a:rPr>
              <a:t> 0 </a:t>
            </a:r>
            <a:r>
              <a:rPr lang="zh-CN" altLang="en-US" sz="2400">
                <a:ea typeface="SimSun" charset="0"/>
              </a:rPr>
              <a:t>结尾的字符串首地址指针，总长度为</a:t>
            </a:r>
            <a:r>
              <a:rPr lang="en-US" altLang="zh-CN" sz="2400">
                <a:ea typeface="SimSun" charset="0"/>
              </a:rPr>
              <a:t> s.size() + 1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s.data() </a:t>
            </a:r>
            <a:r>
              <a:rPr lang="zh-CN" altLang="en-US" sz="2400">
                <a:ea typeface="SimSun" charset="0"/>
              </a:rPr>
              <a:t>只保证返回长度为</a:t>
            </a:r>
            <a:r>
              <a:rPr lang="en-US" altLang="zh-CN" sz="2400">
                <a:ea typeface="SimSun" charset="0"/>
              </a:rPr>
              <a:t> s.size() </a:t>
            </a:r>
            <a:r>
              <a:rPr lang="zh-CN" altLang="en-US" sz="2400">
                <a:ea typeface="SimSun" charset="0"/>
              </a:rPr>
              <a:t>的连续内存的首地址指针，不保证</a:t>
            </a:r>
            <a:r>
              <a:rPr lang="en-US" altLang="zh-CN" sz="2400">
                <a:ea typeface="SimSun" charset="0"/>
              </a:rPr>
              <a:t> 0 </a:t>
            </a:r>
            <a:r>
              <a:rPr lang="zh-CN" altLang="en-US" sz="2400">
                <a:ea typeface="SimSun" charset="0"/>
              </a:rPr>
              <a:t>结尾。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把</a:t>
            </a:r>
            <a:r>
              <a:rPr lang="en-US" altLang="zh-CN" sz="2400">
                <a:ea typeface="SimSun" charset="0"/>
              </a:rPr>
              <a:t> C++ </a:t>
            </a:r>
            <a:r>
              <a:rPr lang="zh-CN" altLang="en-US" sz="2400">
                <a:ea typeface="SimSun" charset="0"/>
              </a:rPr>
              <a:t>的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作为参数传入像</a:t>
            </a:r>
            <a:r>
              <a:rPr lang="en-US" altLang="zh-CN" sz="2400">
                <a:ea typeface="SimSun" charset="0"/>
              </a:rPr>
              <a:t> printf </a:t>
            </a:r>
            <a:r>
              <a:rPr lang="zh-CN" altLang="en-US" sz="2400">
                <a:ea typeface="SimSun" charset="0"/>
              </a:rPr>
              <a:t>这种</a:t>
            </a:r>
            <a:r>
              <a:rPr lang="en-US" altLang="zh-CN" sz="2400">
                <a:ea typeface="SimSun" charset="0"/>
              </a:rPr>
              <a:t> C </a:t>
            </a:r>
            <a:r>
              <a:rPr lang="zh-CN" altLang="en-US" sz="2400">
                <a:ea typeface="SimSun" charset="0"/>
              </a:rPr>
              <a:t>语言函数时，需要用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ea typeface="SimSun" charset="0"/>
                <a:sym typeface="+mn-ea"/>
              </a:rPr>
              <a:t>s.c_str()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如果只是在</a:t>
            </a:r>
            <a:r>
              <a:rPr lang="en-US" altLang="zh-CN" sz="2400">
                <a:ea typeface="SimSun" charset="0"/>
                <a:sym typeface="+mn-ea"/>
              </a:rPr>
              <a:t> C++ </a:t>
            </a:r>
            <a:r>
              <a:rPr lang="zh-CN" altLang="en-US" sz="2400">
                <a:ea typeface="SimSun" charset="0"/>
                <a:sym typeface="+mn-ea"/>
              </a:rPr>
              <a:t>函数之间传参数，直接用</a:t>
            </a:r>
            <a:r>
              <a:rPr lang="en-US" altLang="zh-CN" sz="2400">
                <a:ea typeface="SimSun" charset="0"/>
                <a:sym typeface="+mn-ea"/>
              </a:rPr>
              <a:t> string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string const &amp; </a:t>
            </a:r>
            <a:r>
              <a:rPr lang="zh-CN" altLang="en-US" sz="2400">
                <a:ea typeface="SimSun" charset="0"/>
                <a:sym typeface="+mn-ea"/>
              </a:rPr>
              <a:t>即可。</a:t>
            </a:r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void legacy_c(const char *name);                 // </a:t>
            </a:r>
            <a:r>
              <a:rPr lang="zh-CN" altLang="en-US" sz="2400">
                <a:ea typeface="SimSun" charset="0"/>
                <a:sym typeface="+mn-ea"/>
              </a:rPr>
              <a:t>这个函数是古老的</a:t>
            </a:r>
            <a:r>
              <a:rPr lang="en-US" altLang="zh-CN" sz="2400">
                <a:ea typeface="SimSun" charset="0"/>
                <a:sym typeface="+mn-ea"/>
              </a:rPr>
              <a:t> C </a:t>
            </a:r>
            <a:r>
              <a:rPr lang="zh-CN" altLang="en-US" sz="2400">
                <a:ea typeface="SimSun" charset="0"/>
                <a:sym typeface="+mn-ea"/>
              </a:rPr>
              <a:t>语言遗产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void modern_cpp(std::string name);             // </a:t>
            </a:r>
            <a:r>
              <a:rPr lang="zh-CN" altLang="en-US" sz="2400">
                <a:ea typeface="SimSun" charset="0"/>
                <a:sym typeface="+mn-ea"/>
              </a:rPr>
              <a:t>这个函数是现代</a:t>
            </a:r>
            <a:r>
              <a:rPr lang="en-US" altLang="zh-CN" sz="2400">
                <a:ea typeface="SimSun" charset="0"/>
                <a:sym typeface="+mn-ea"/>
              </a:rPr>
              <a:t> C++</a:t>
            </a:r>
            <a:r>
              <a:rPr lang="zh-CN" altLang="en-US" sz="2400">
                <a:ea typeface="SimSun" charset="0"/>
                <a:sym typeface="+mn-ea"/>
              </a:rPr>
              <a:t>，便民！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void performance_geek(std::string const &amp;name);    // </a:t>
            </a:r>
            <a:r>
              <a:rPr lang="zh-CN" altLang="en-US" sz="2400">
                <a:ea typeface="SimSun" charset="0"/>
                <a:sym typeface="+mn-ea"/>
              </a:rPr>
              <a:t>有点追求性能的极客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void performance_nerd(std::string_view name);       // </a:t>
            </a:r>
            <a:r>
              <a:rPr lang="zh-CN" altLang="en-US" sz="2400">
                <a:ea typeface="SimSun" charset="0"/>
                <a:sym typeface="+mn-ea"/>
              </a:rPr>
              <a:t>超级</a:t>
            </a:r>
            <a:r>
              <a:rPr lang="zh-CN" altLang="en-US" sz="2400">
                <a:ea typeface="SimSun" charset="0"/>
                <a:sym typeface="+mn-ea"/>
              </a:rPr>
              <a:t>追求性能的极客</a:t>
            </a:r>
            <a:endParaRPr lang="en-US" altLang="zh-CN" sz="24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c_str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data </a:t>
            </a:r>
            <a:r>
              <a:rPr lang="zh-CN" altLang="en-US">
                <a:ea typeface="SimSun" charset="0"/>
              </a:rPr>
              <a:t>的区别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400">
                <a:ea typeface="SimSun" charset="0"/>
                <a:sym typeface="+mn-ea"/>
              </a:rPr>
              <a:t>const char * </a:t>
            </a:r>
            <a:r>
              <a:rPr lang="zh-CN" altLang="en-US" sz="2400">
                <a:ea typeface="SimSun" charset="0"/>
                <a:sym typeface="+mn-ea"/>
              </a:rPr>
              <a:t>可以隐式转换为</a:t>
            </a:r>
            <a:r>
              <a:rPr lang="en-US" altLang="zh-CN" sz="2400">
                <a:ea typeface="SimSun" charset="0"/>
                <a:sym typeface="+mn-ea"/>
              </a:rPr>
              <a:t> string</a:t>
            </a:r>
            <a:r>
              <a:rPr lang="zh-CN" altLang="en-US" sz="2400">
                <a:ea typeface="SimSun" charset="0"/>
                <a:sym typeface="+mn-ea"/>
              </a:rPr>
              <a:t>（为了方便）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string </a:t>
            </a:r>
            <a:r>
              <a:rPr lang="zh-CN" altLang="en-US" sz="2400">
                <a:ea typeface="SimSun" charset="0"/>
                <a:sym typeface="+mn-ea"/>
              </a:rPr>
              <a:t>不可以隐式转换为</a:t>
            </a:r>
            <a:r>
              <a:rPr lang="en-US" altLang="zh-CN" sz="2400">
                <a:ea typeface="SimSun" charset="0"/>
                <a:sym typeface="+mn-ea"/>
              </a:rPr>
              <a:t> const char *</a:t>
            </a:r>
            <a:r>
              <a:rPr lang="zh-CN" altLang="en-US" sz="2400">
                <a:ea typeface="SimSun" charset="0"/>
                <a:sym typeface="+mn-ea"/>
              </a:rPr>
              <a:t>（安全起见）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如果确实需要从</a:t>
            </a:r>
            <a:r>
              <a:rPr lang="en-US" altLang="zh-CN" sz="2400">
                <a:ea typeface="SimSun" charset="0"/>
                <a:sym typeface="+mn-ea"/>
              </a:rPr>
              <a:t> string </a:t>
            </a:r>
            <a:r>
              <a:rPr lang="zh-CN" altLang="en-US" sz="2400">
                <a:ea typeface="SimSun" charset="0"/>
                <a:sym typeface="+mn-ea"/>
              </a:rPr>
              <a:t>转换为</a:t>
            </a:r>
            <a:r>
              <a:rPr lang="en-US" altLang="zh-CN" sz="2400">
                <a:ea typeface="SimSun" charset="0"/>
                <a:sym typeface="+mn-ea"/>
              </a:rPr>
              <a:t> const char *</a:t>
            </a:r>
            <a:r>
              <a:rPr lang="zh-CN" altLang="en-US" sz="2400">
                <a:ea typeface="SimSun" charset="0"/>
                <a:sym typeface="+mn-ea"/>
              </a:rPr>
              <a:t>，请调用</a:t>
            </a:r>
            <a:r>
              <a:rPr lang="en-US" altLang="zh-CN" sz="2400">
                <a:ea typeface="SimSun" charset="0"/>
                <a:sym typeface="+mn-ea"/>
              </a:rPr>
              <a:t> .c_str() </a:t>
            </a:r>
            <a:r>
              <a:rPr lang="zh-CN" altLang="en-US" sz="2400">
                <a:ea typeface="SimSun" charset="0"/>
                <a:sym typeface="+mn-ea"/>
              </a:rPr>
              <a:t>这个成员函数。</a:t>
            </a:r>
            <a:endParaRPr lang="zh-CN" altLang="en-US" sz="24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字符串的连接（</a:t>
            </a:r>
            <a:r>
              <a:rPr lang="en-US" altLang="zh-CN">
                <a:ea typeface="SimSun" charset="0"/>
              </a:rPr>
              <a:t>+ </a:t>
            </a:r>
            <a:r>
              <a:rPr lang="zh-CN" altLang="en-US">
                <a:ea typeface="SimSun" charset="0"/>
              </a:rPr>
              <a:t>运算符）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400">
                <a:ea typeface="SimSun" charset="0"/>
                <a:sym typeface="+mn-ea"/>
              </a:rPr>
              <a:t>C </a:t>
            </a:r>
            <a:r>
              <a:rPr lang="zh-CN" altLang="en-US" sz="2400">
                <a:ea typeface="SimSun" charset="0"/>
                <a:sym typeface="+mn-ea"/>
              </a:rPr>
              <a:t>语言规定，</a:t>
            </a:r>
            <a:r>
              <a:rPr lang="zh-CN" sz="2400">
                <a:ea typeface="SimSun" charset="0"/>
                <a:sym typeface="+mn-ea"/>
              </a:rPr>
              <a:t>双引号包裹的字符串是</a:t>
            </a:r>
            <a:r>
              <a:rPr lang="en-US" altLang="zh-CN" sz="2400">
                <a:ea typeface="SimSun" charset="0"/>
                <a:sym typeface="+mn-ea"/>
              </a:rPr>
              <a:t> const char * </a:t>
            </a:r>
            <a:r>
              <a:rPr lang="zh-CN" altLang="en-US" sz="2400">
                <a:ea typeface="SimSun" charset="0"/>
                <a:sym typeface="+mn-ea"/>
              </a:rPr>
              <a:t>类型的，他们没有</a:t>
            </a:r>
            <a:r>
              <a:rPr lang="en-US" altLang="zh-CN" sz="2400">
                <a:ea typeface="SimSun" charset="0"/>
                <a:sym typeface="+mn-ea"/>
              </a:rPr>
              <a:t> + </a:t>
            </a:r>
            <a:r>
              <a:rPr lang="zh-CN" altLang="en-US" sz="2400">
                <a:ea typeface="SimSun" charset="0"/>
                <a:sym typeface="+mn-ea"/>
              </a:rPr>
              <a:t>运算符。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C++ </a:t>
            </a:r>
            <a:r>
              <a:rPr lang="zh-CN" altLang="en-US" sz="2400">
                <a:ea typeface="SimSun" charset="0"/>
                <a:sym typeface="+mn-ea"/>
              </a:rPr>
              <a:t>为了向前兼容，没办法改变</a:t>
            </a:r>
            <a:r>
              <a:rPr lang="en-US" altLang="zh-CN" sz="2400">
                <a:ea typeface="SimSun" charset="0"/>
                <a:sym typeface="+mn-ea"/>
              </a:rPr>
              <a:t> C </a:t>
            </a:r>
            <a:r>
              <a:rPr lang="zh-CN" altLang="en-US" sz="2400">
                <a:ea typeface="SimSun" charset="0"/>
                <a:sym typeface="+mn-ea"/>
              </a:rPr>
              <a:t>语言的这项规定，只能退而求其次，他另外定义了一个</a:t>
            </a:r>
            <a:r>
              <a:rPr lang="en-US" altLang="zh-CN" sz="2400">
                <a:ea typeface="SimSun" charset="0"/>
                <a:sym typeface="+mn-ea"/>
              </a:rPr>
              <a:t> string </a:t>
            </a:r>
            <a:r>
              <a:rPr lang="zh-CN" altLang="en-US" sz="2400">
                <a:ea typeface="SimSun" charset="0"/>
                <a:sym typeface="+mn-ea"/>
              </a:rPr>
              <a:t>类，重载了</a:t>
            </a:r>
            <a:r>
              <a:rPr lang="en-US" altLang="zh-CN" sz="2400">
                <a:ea typeface="SimSun" charset="0"/>
                <a:sym typeface="+mn-ea"/>
              </a:rPr>
              <a:t> + </a:t>
            </a:r>
            <a:r>
              <a:rPr lang="zh-CN" altLang="en-US" sz="2400">
                <a:ea typeface="SimSun" charset="0"/>
                <a:sym typeface="+mn-ea"/>
              </a:rPr>
              <a:t>运算符，并告诉同学们：以后尽量用我这个封装好的类，不要直接用</a:t>
            </a:r>
            <a:r>
              <a:rPr lang="en-US" altLang="zh-CN" sz="2400">
                <a:ea typeface="SimSun" charset="0"/>
                <a:sym typeface="+mn-ea"/>
              </a:rPr>
              <a:t> C </a:t>
            </a:r>
            <a:r>
              <a:rPr lang="zh-CN" altLang="en-US" sz="2400">
                <a:ea typeface="SimSun" charset="0"/>
                <a:sym typeface="+mn-ea"/>
              </a:rPr>
              <a:t>语言的</a:t>
            </a:r>
            <a:r>
              <a:rPr lang="en-US" altLang="zh-CN" sz="2400">
                <a:ea typeface="SimSun" charset="0"/>
                <a:sym typeface="+mn-ea"/>
              </a:rPr>
              <a:t> const char *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因此如果需要把两个字符串加在一起，就必须至少有一方是</a:t>
            </a:r>
            <a:r>
              <a:rPr lang="en-US" altLang="zh-CN" sz="2400">
                <a:ea typeface="SimSun" charset="0"/>
                <a:sym typeface="+mn-ea"/>
              </a:rPr>
              <a:t> string </a:t>
            </a:r>
            <a:r>
              <a:rPr lang="zh-CN" altLang="en-US" sz="2400">
                <a:ea typeface="SimSun" charset="0"/>
                <a:sym typeface="+mn-ea"/>
              </a:rPr>
              <a:t>才行。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可以用</a:t>
            </a:r>
            <a:r>
              <a:rPr lang="en-US" altLang="zh-CN" sz="2400">
                <a:ea typeface="SimSun" charset="0"/>
                <a:sym typeface="+mn-ea"/>
              </a:rPr>
              <a:t> string(“hello”) </a:t>
            </a:r>
            <a:r>
              <a:rPr lang="zh-CN" altLang="en-US" sz="2400">
                <a:ea typeface="SimSun" charset="0"/>
                <a:sym typeface="+mn-ea"/>
              </a:rPr>
              <a:t>这种形式包裹住每个字符串常量，这样就方便用</a:t>
            </a:r>
            <a:r>
              <a:rPr lang="en-US" altLang="zh-CN" sz="2400">
                <a:ea typeface="SimSun" charset="0"/>
                <a:sym typeface="+mn-ea"/>
              </a:rPr>
              <a:t> + </a:t>
            </a:r>
            <a:r>
              <a:rPr lang="zh-CN" altLang="en-US" sz="2400">
                <a:ea typeface="SimSun" charset="0"/>
                <a:sym typeface="+mn-ea"/>
              </a:rPr>
              <a:t>了。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初学者建议每个字符串都用</a:t>
            </a:r>
            <a:r>
              <a:rPr lang="en-US" altLang="zh-CN" sz="2400">
                <a:ea typeface="SimSun" charset="0"/>
                <a:sym typeface="+mn-ea"/>
              </a:rPr>
              <a:t> string(“...”) </a:t>
            </a:r>
            <a:r>
              <a:rPr lang="zh-CN" altLang="en-US" sz="2400">
                <a:ea typeface="SimSun" charset="0"/>
                <a:sym typeface="+mn-ea"/>
              </a:rPr>
              <a:t>这种形式写，</a:t>
            </a:r>
            <a:r>
              <a:rPr lang="en-US" altLang="zh-CN" sz="2400">
                <a:ea typeface="SimSun" charset="0"/>
                <a:sym typeface="+mn-ea"/>
              </a:rPr>
              <a:t>C </a:t>
            </a:r>
            <a:r>
              <a:rPr lang="zh-CN" altLang="en-US" sz="2400">
                <a:ea typeface="SimSun" charset="0"/>
                <a:sym typeface="+mn-ea"/>
              </a:rPr>
              <a:t>语言字符串不安全。</a:t>
            </a:r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“hello” + “world”                         // </a:t>
            </a:r>
            <a:r>
              <a:rPr lang="zh-CN" altLang="en-US" sz="2400">
                <a:ea typeface="SimSun" charset="0"/>
                <a:sym typeface="+mn-ea"/>
              </a:rPr>
              <a:t>错误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string(“hello”) + “world”              // </a:t>
            </a:r>
            <a:r>
              <a:rPr lang="zh-CN" altLang="en-US" sz="2400">
                <a:ea typeface="SimSun" charset="0"/>
                <a:sym typeface="+mn-ea"/>
              </a:rPr>
              <a:t>正确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“hello” + string(“world”)              // </a:t>
            </a:r>
            <a:r>
              <a:rPr lang="zh-CN" altLang="en-US" sz="2400">
                <a:ea typeface="SimSun" charset="0"/>
                <a:sym typeface="+mn-ea"/>
              </a:rPr>
              <a:t>正确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string(“hello”) + string(“world”)   // </a:t>
            </a:r>
            <a:r>
              <a:rPr lang="zh-CN" altLang="en-US" sz="2400">
                <a:ea typeface="SimSun" charset="0"/>
                <a:sym typeface="+mn-ea"/>
              </a:rPr>
              <a:t>正确（推荐）</a:t>
            </a:r>
            <a:endParaRPr lang="zh-CN" altLang="en-US" sz="24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ea typeface="SimSun" charset="0"/>
              </a:rPr>
              <a:t>计算机如何表达字符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51480" y="1600200"/>
            <a:ext cx="6287770" cy="452628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359910" y="6489700"/>
            <a:ext cx="40919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https://zh.wikipedia.org/wiki/ASCII</a:t>
            </a:r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字符串的连接（</a:t>
            </a:r>
            <a:r>
              <a:rPr lang="en-US" altLang="zh-CN">
                <a:ea typeface="SimSun" charset="0"/>
              </a:rPr>
              <a:t>+ </a:t>
            </a:r>
            <a:r>
              <a:rPr lang="zh-CN" altLang="en-US">
                <a:ea typeface="SimSun" charset="0"/>
              </a:rPr>
              <a:t>运算符）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>
                <a:ea typeface="SimSun" charset="0"/>
                <a:sym typeface="+mn-ea"/>
              </a:rPr>
              <a:t>错误：</a:t>
            </a:r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正确：</a:t>
            </a:r>
            <a:endParaRPr lang="zh-CN" altLang="en-US" sz="2400">
              <a:ea typeface="SimSun" charset="0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430" y="2413635"/>
            <a:ext cx="11662410" cy="10934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430" y="4437380"/>
            <a:ext cx="5565775" cy="189166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C++14 </a:t>
            </a:r>
            <a:r>
              <a:rPr lang="zh-CN" altLang="en-US">
                <a:ea typeface="SimSun" charset="0"/>
              </a:rPr>
              <a:t>新特性：</a:t>
            </a:r>
            <a:r>
              <a:rPr lang="zh-CN">
                <a:ea typeface="SimSun" charset="0"/>
              </a:rPr>
              <a:t>自定义字面量后缀</a:t>
            </a:r>
            <a:endParaRPr 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235" y="1318895"/>
            <a:ext cx="10972800" cy="4525963"/>
          </a:xfrm>
        </p:spPr>
        <p:txBody>
          <a:bodyPr/>
          <a:p>
            <a:r>
              <a:rPr lang="zh-CN" altLang="en-US" sz="2400">
                <a:ea typeface="SimSun" charset="0"/>
                <a:sym typeface="+mn-ea"/>
              </a:rPr>
              <a:t>不少同学就觉得这样好麻烦，其他语言都是直接</a:t>
            </a:r>
            <a:r>
              <a:rPr lang="en-US" altLang="zh-CN" sz="2400">
                <a:ea typeface="SimSun" charset="0"/>
                <a:sym typeface="+mn-ea"/>
              </a:rPr>
              <a:t> “hello” </a:t>
            </a:r>
            <a:r>
              <a:rPr lang="zh-CN" altLang="en-US" sz="2400">
                <a:ea typeface="SimSun" charset="0"/>
                <a:sym typeface="+mn-ea"/>
              </a:rPr>
              <a:t>就是字符串类型，</a:t>
            </a:r>
            <a:r>
              <a:rPr lang="en-US" altLang="zh-CN" sz="2400">
                <a:ea typeface="SimSun" charset="0"/>
                <a:sym typeface="+mn-ea"/>
              </a:rPr>
              <a:t>C++ </a:t>
            </a:r>
            <a:r>
              <a:rPr lang="zh-CN" altLang="en-US" sz="2400">
                <a:ea typeface="SimSun" charset="0"/>
                <a:sym typeface="+mn-ea"/>
              </a:rPr>
              <a:t>还得套一层壳</a:t>
            </a:r>
            <a:r>
              <a:rPr lang="en-US" altLang="zh-CN" sz="2400">
                <a:ea typeface="SimSun" charset="0"/>
                <a:sym typeface="+mn-ea"/>
              </a:rPr>
              <a:t> string(“hello”) </a:t>
            </a:r>
            <a:r>
              <a:rPr lang="zh-CN" altLang="en-US" sz="2400">
                <a:ea typeface="SimSun" charset="0"/>
                <a:sym typeface="+mn-ea"/>
              </a:rPr>
              <a:t>才能变成安全封装的类型，才能用他的成员函数。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因此，</a:t>
            </a:r>
            <a:r>
              <a:rPr lang="en-US" altLang="zh-CN" sz="2400">
                <a:ea typeface="SimSun" charset="0"/>
                <a:sym typeface="+mn-ea"/>
              </a:rPr>
              <a:t>C++14 </a:t>
            </a:r>
            <a:r>
              <a:rPr lang="zh-CN" altLang="en-US" sz="2400">
                <a:ea typeface="SimSun" charset="0"/>
                <a:sym typeface="+mn-ea"/>
              </a:rPr>
              <a:t>引入了一项缓解</a:t>
            </a:r>
            <a:r>
              <a:rPr lang="zh-CN" altLang="en-US" sz="2400">
                <a:ea typeface="SimSun" charset="0"/>
                <a:sym typeface="+mn-ea"/>
              </a:rPr>
              <a:t>“</a:t>
            </a:r>
            <a:r>
              <a:rPr lang="zh-CN" altLang="en-US" sz="2400">
                <a:ea typeface="SimSun" charset="0"/>
                <a:sym typeface="+mn-ea"/>
              </a:rPr>
              <a:t>键盘压力”的新特性：</a:t>
            </a:r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写</a:t>
            </a:r>
            <a:r>
              <a:rPr lang="en-US" altLang="zh-CN" sz="2400">
                <a:ea typeface="SimSun" charset="0"/>
                <a:sym typeface="+mn-ea"/>
              </a:rPr>
              <a:t> “hello”_s </a:t>
            </a:r>
            <a:r>
              <a:rPr lang="zh-CN" altLang="en-US" sz="2400">
                <a:ea typeface="SimSun" charset="0"/>
                <a:sym typeface="+mn-ea"/>
              </a:rPr>
              <a:t>就相当于写</a:t>
            </a:r>
            <a:r>
              <a:rPr lang="en-US" altLang="zh-CN" sz="2400">
                <a:ea typeface="SimSun" charset="0"/>
                <a:sym typeface="+mn-ea"/>
              </a:rPr>
              <a:t> operator</a:t>
            </a:r>
            <a:r>
              <a:rPr lang="en-US" altLang="zh-CN" sz="2400">
                <a:ea typeface="SimSun" charset="0"/>
                <a:sym typeface="+mn-ea"/>
              </a:rPr>
              <a:t>“”_s(“hello”, 5)</a:t>
            </a:r>
            <a:r>
              <a:rPr lang="zh-CN" altLang="en-US" sz="2400">
                <a:ea typeface="SimSun" charset="0"/>
                <a:sym typeface="+mn-ea"/>
              </a:rPr>
              <a:t>，就相当于</a:t>
            </a:r>
            <a:r>
              <a:rPr lang="en-US" altLang="zh-CN" sz="2400">
                <a:ea typeface="SimSun" charset="0"/>
                <a:sym typeface="+mn-ea"/>
              </a:rPr>
              <a:t> string(“hello”, 5) </a:t>
            </a:r>
            <a:r>
              <a:rPr lang="zh-CN" altLang="en-US" sz="2400">
                <a:ea typeface="SimSun" charset="0"/>
                <a:sym typeface="+mn-ea"/>
              </a:rPr>
              <a:t>了。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为什么还需要指定长度</a:t>
            </a:r>
            <a:r>
              <a:rPr lang="en-US" altLang="zh-CN" sz="2400">
                <a:ea typeface="SimSun" charset="0"/>
                <a:sym typeface="+mn-ea"/>
              </a:rPr>
              <a:t> 5</a:t>
            </a:r>
            <a:r>
              <a:rPr lang="zh-CN" altLang="en-US" sz="2400">
                <a:ea typeface="SimSun" charset="0"/>
                <a:sym typeface="+mn-ea"/>
              </a:rPr>
              <a:t>？其实不指定也可以，就是</a:t>
            </a:r>
            <a:r>
              <a:rPr lang="en-US" altLang="zh-CN" sz="2400">
                <a:ea typeface="SimSun" charset="0"/>
                <a:sym typeface="+mn-ea"/>
              </a:rPr>
              <a:t> “hello\0world” </a:t>
            </a:r>
            <a:r>
              <a:rPr lang="zh-CN" altLang="en-US" sz="2400">
                <a:ea typeface="SimSun" charset="0"/>
                <a:sym typeface="+mn-ea"/>
              </a:rPr>
              <a:t>会退化成</a:t>
            </a:r>
            <a:r>
              <a:rPr lang="en-US" altLang="zh-CN" sz="2400">
                <a:ea typeface="SimSun" charset="0"/>
                <a:sym typeface="+mn-ea"/>
              </a:rPr>
              <a:t> “hello”</a:t>
            </a:r>
            <a:r>
              <a:rPr lang="zh-CN" altLang="en-US" sz="2400">
                <a:ea typeface="SimSun" charset="0"/>
                <a:sym typeface="+mn-ea"/>
              </a:rPr>
              <a:t>，因为</a:t>
            </a:r>
            <a:r>
              <a:rPr lang="en-US" altLang="zh-CN" sz="2400">
                <a:ea typeface="SimSun" charset="0"/>
                <a:sym typeface="+mn-ea"/>
              </a:rPr>
              <a:t> cpp </a:t>
            </a:r>
            <a:r>
              <a:rPr lang="zh-CN" altLang="en-US" sz="2400">
                <a:ea typeface="SimSun" charset="0"/>
                <a:sym typeface="+mn-ea"/>
              </a:rPr>
              <a:t>字符串没要求一定是</a:t>
            </a:r>
            <a:r>
              <a:rPr lang="en-US" altLang="zh-CN" sz="2400">
                <a:ea typeface="SimSun" charset="0"/>
                <a:sym typeface="+mn-ea"/>
              </a:rPr>
              <a:t> ‘\0’ </a:t>
            </a:r>
            <a:r>
              <a:rPr lang="zh-CN" altLang="en-US" sz="2400">
                <a:ea typeface="SimSun" charset="0"/>
                <a:sym typeface="+mn-ea"/>
              </a:rPr>
              <a:t>结尾，字符串里是可以包含</a:t>
            </a:r>
            <a:r>
              <a:rPr lang="en-US" altLang="zh-CN" sz="2400">
                <a:ea typeface="SimSun" charset="0"/>
                <a:sym typeface="+mn-ea"/>
              </a:rPr>
              <a:t> ‘\0’ </a:t>
            </a:r>
            <a:r>
              <a:rPr lang="zh-CN" altLang="en-US" sz="2400">
                <a:ea typeface="SimSun" charset="0"/>
                <a:sym typeface="+mn-ea"/>
              </a:rPr>
              <a:t>的。</a:t>
            </a:r>
            <a:endParaRPr lang="zh-CN" altLang="en-US" sz="2400">
              <a:ea typeface="SimSun" charset="0"/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3490" y="2887980"/>
            <a:ext cx="4605655" cy="275209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C++14 </a:t>
            </a:r>
            <a:r>
              <a:rPr lang="zh-CN" altLang="en-US">
                <a:ea typeface="SimSun" charset="0"/>
              </a:rPr>
              <a:t>新特性：</a:t>
            </a:r>
            <a:r>
              <a:rPr lang="zh-CN">
                <a:ea typeface="SimSun" charset="0"/>
              </a:rPr>
              <a:t>自定义字面量后缀</a:t>
            </a:r>
            <a:endParaRPr 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sz="2400">
                <a:ea typeface="SimSun" charset="0"/>
                <a:sym typeface="+mn-ea"/>
              </a:rPr>
              <a:t>如果你</a:t>
            </a:r>
            <a:r>
              <a:rPr lang="en-US" altLang="zh-CN" sz="2400">
                <a:ea typeface="SimSun" charset="0"/>
                <a:sym typeface="+mn-ea"/>
              </a:rPr>
              <a:t> using namespace std; </a:t>
            </a:r>
            <a:r>
              <a:rPr lang="zh-CN" altLang="en-US" sz="2400">
                <a:ea typeface="SimSun" charset="0"/>
                <a:sym typeface="+mn-ea"/>
              </a:rPr>
              <a:t>其实标准库已经自动帮你定义好了</a:t>
            </a:r>
            <a:r>
              <a:rPr lang="en-US" altLang="zh-CN" sz="2400">
                <a:ea typeface="SimSun" charset="0"/>
                <a:sym typeface="+mn-ea"/>
              </a:rPr>
              <a:t> “”s </a:t>
            </a:r>
            <a:r>
              <a:rPr lang="zh-CN" altLang="en-US" sz="2400">
                <a:ea typeface="SimSun" charset="0"/>
                <a:sym typeface="+mn-ea"/>
              </a:rPr>
              <a:t>后缀。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这里</a:t>
            </a:r>
            <a:r>
              <a:rPr lang="en-US" altLang="zh-CN" sz="2400">
                <a:ea typeface="SimSun" charset="0"/>
                <a:sym typeface="+mn-ea"/>
              </a:rPr>
              <a:t> “hello”s </a:t>
            </a:r>
            <a:r>
              <a:rPr lang="zh-CN" altLang="en-US" sz="2400">
                <a:ea typeface="SimSun" charset="0"/>
                <a:sym typeface="+mn-ea"/>
              </a:rPr>
              <a:t>就等价于原本繁琐的</a:t>
            </a:r>
            <a:r>
              <a:rPr lang="en-US" altLang="zh-CN" sz="2400">
                <a:ea typeface="SimSun" charset="0"/>
                <a:sym typeface="+mn-ea"/>
              </a:rPr>
              <a:t> string(“hello”) </a:t>
            </a:r>
            <a:r>
              <a:rPr lang="zh-CN" altLang="en-US" sz="2400">
                <a:ea typeface="SimSun" charset="0"/>
                <a:sym typeface="+mn-ea"/>
              </a:rPr>
              <a:t>了。</a:t>
            </a:r>
            <a:endParaRPr lang="zh-CN" altLang="en-US" sz="2400">
              <a:ea typeface="SimSun" charset="0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5795" y="3176270"/>
            <a:ext cx="5820410" cy="31051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C++14 </a:t>
            </a:r>
            <a:r>
              <a:rPr lang="zh-CN" altLang="en-US">
                <a:ea typeface="SimSun" charset="0"/>
              </a:rPr>
              <a:t>新特性：</a:t>
            </a:r>
            <a:r>
              <a:rPr lang="zh-CN">
                <a:ea typeface="SimSun" charset="0"/>
              </a:rPr>
              <a:t>自定义字面量后缀</a:t>
            </a:r>
            <a:endParaRPr 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sz="2400">
                <a:ea typeface="SimSun" charset="0"/>
                <a:sym typeface="+mn-ea"/>
              </a:rPr>
              <a:t>如果你觉得</a:t>
            </a:r>
            <a:r>
              <a:rPr lang="en-US" altLang="zh-CN" sz="2400">
                <a:ea typeface="SimSun" charset="0"/>
                <a:sym typeface="+mn-ea"/>
              </a:rPr>
              <a:t> using namespace std; </a:t>
            </a:r>
            <a:r>
              <a:rPr lang="zh-CN" altLang="en-US" sz="2400">
                <a:ea typeface="SimSun" charset="0"/>
                <a:sym typeface="+mn-ea"/>
              </a:rPr>
              <a:t>太危险了不想用他。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可以只用</a:t>
            </a:r>
            <a:r>
              <a:rPr lang="en-US" altLang="zh-CN" sz="2400">
                <a:ea typeface="SimSun" charset="0"/>
                <a:sym typeface="+mn-ea"/>
              </a:rPr>
              <a:t> using namespace std::literials;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这个特殊的名字空间里包含了所有的</a:t>
            </a:r>
            <a:r>
              <a:rPr lang="en-US" altLang="zh-CN" sz="2400">
                <a:ea typeface="SimSun" charset="0"/>
                <a:sym typeface="+mn-ea"/>
              </a:rPr>
              <a:t> operator</a:t>
            </a:r>
            <a:r>
              <a:rPr lang="en-US" altLang="zh-CN" sz="2400">
                <a:ea typeface="SimSun" charset="0"/>
                <a:sym typeface="+mn-ea"/>
              </a:rPr>
              <a:t>“” </a:t>
            </a:r>
            <a:r>
              <a:rPr lang="zh-CN" altLang="en-US" sz="2400">
                <a:ea typeface="SimSun" charset="0"/>
                <a:sym typeface="+mn-ea"/>
              </a:rPr>
              <a:t>函数。</a:t>
            </a:r>
            <a:endParaRPr lang="zh-CN" altLang="en-US" sz="2400">
              <a:ea typeface="SimSun" charset="0"/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0530" y="2964180"/>
            <a:ext cx="5946140" cy="27686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4153"/>
            <a:ext cx="10972800" cy="1143000"/>
          </a:xfrm>
        </p:spPr>
        <p:txBody>
          <a:bodyPr/>
          <a:p>
            <a:r>
              <a:rPr lang="zh-CN" altLang="en-US">
                <a:ea typeface="SimSun" charset="0"/>
              </a:rPr>
              <a:t>小彭老师锐评：何谓“键盘压力”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49020"/>
            <a:ext cx="10972800" cy="5069840"/>
          </a:xfrm>
        </p:spPr>
        <p:txBody>
          <a:bodyPr/>
          <a:p>
            <a:r>
              <a:rPr lang="zh-CN" altLang="en-US" sz="2000">
                <a:ea typeface="SimSun" charset="0"/>
              </a:rPr>
              <a:t>高情商：键盘压力，指的是程序员敲击</a:t>
            </a:r>
            <a:r>
              <a:rPr lang="zh-CN" altLang="en-US" sz="2000" b="1">
                <a:ea typeface="SimSun" charset="0"/>
              </a:rPr>
              <a:t>键盘</a:t>
            </a:r>
            <a:r>
              <a:rPr lang="zh-CN" altLang="en-US" sz="2000">
                <a:ea typeface="SimSun" charset="0"/>
              </a:rPr>
              <a:t>时产生的心理</a:t>
            </a:r>
            <a:r>
              <a:rPr lang="zh-CN" altLang="en-US" sz="2000" b="1">
                <a:ea typeface="SimSun" charset="0"/>
              </a:rPr>
              <a:t>压力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低情商：</a:t>
            </a:r>
            <a:r>
              <a:rPr lang="zh-CN" altLang="en-US" sz="2000">
                <a:ea typeface="SimSun" charset="0"/>
                <a:sym typeface="+mn-ea"/>
              </a:rPr>
              <a:t>键盘压力，指的是</a:t>
            </a:r>
            <a:r>
              <a:rPr lang="en-US" altLang="zh-CN" sz="2000">
                <a:ea typeface="SimSun" charset="0"/>
                <a:sym typeface="+mn-ea"/>
              </a:rPr>
              <a:t> rust </a:t>
            </a:r>
            <a:r>
              <a:rPr lang="zh-CN" altLang="en-US" sz="2000" b="1">
                <a:ea typeface="SimSun" charset="0"/>
                <a:sym typeface="+mn-ea"/>
              </a:rPr>
              <a:t>键盘</a:t>
            </a:r>
            <a:r>
              <a:rPr lang="zh-CN" altLang="en-US" sz="2000">
                <a:ea typeface="SimSun" charset="0"/>
                <a:sym typeface="+mn-ea"/>
              </a:rPr>
              <a:t>侠对</a:t>
            </a:r>
            <a:r>
              <a:rPr lang="en-US" altLang="zh-CN" sz="2000">
                <a:ea typeface="SimSun" charset="0"/>
                <a:sym typeface="+mn-ea"/>
              </a:rPr>
              <a:t> cpp </a:t>
            </a:r>
            <a:r>
              <a:rPr lang="zh-CN" altLang="en-US" sz="2000">
                <a:ea typeface="SimSun" charset="0"/>
                <a:sym typeface="+mn-ea"/>
              </a:rPr>
              <a:t>标准委员会的</a:t>
            </a:r>
            <a:r>
              <a:rPr lang="zh-CN" altLang="en-US" sz="2000" b="1">
                <a:ea typeface="SimSun" charset="0"/>
                <a:sym typeface="+mn-ea"/>
              </a:rPr>
              <a:t>压力</a:t>
            </a:r>
            <a:r>
              <a:rPr lang="zh-CN" altLang="en-US" sz="2000">
                <a:ea typeface="SimSun" charset="0"/>
                <a:sym typeface="+mn-ea"/>
              </a:rPr>
              <a:t>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rust </a:t>
            </a:r>
            <a:r>
              <a:rPr lang="zh-CN" altLang="en-US" sz="2000">
                <a:ea typeface="SimSun" charset="0"/>
                <a:sym typeface="+mn-ea"/>
              </a:rPr>
              <a:t>键盘侠曰：我们有</a:t>
            </a:r>
            <a:r>
              <a:rPr lang="en-US" altLang="zh-CN" sz="2000">
                <a:ea typeface="SimSun" charset="0"/>
                <a:sym typeface="+mn-ea"/>
              </a:rPr>
              <a:t> 233_i32</a:t>
            </a:r>
            <a:r>
              <a:rPr lang="zh-CN" altLang="en-US" sz="2000">
                <a:ea typeface="SimSun" charset="0"/>
                <a:sym typeface="+mn-ea"/>
              </a:rPr>
              <a:t>，</a:t>
            </a:r>
            <a:r>
              <a:rPr lang="en-US" altLang="zh-CN" sz="2000">
                <a:ea typeface="SimSun" charset="0"/>
                <a:sym typeface="+mn-ea"/>
              </a:rPr>
              <a:t>cpp </a:t>
            </a:r>
            <a:r>
              <a:rPr lang="zh-CN" altLang="en-US" sz="2000">
                <a:ea typeface="SimSun" charset="0"/>
                <a:sym typeface="+mn-ea"/>
              </a:rPr>
              <a:t>做得到吗？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cpp </a:t>
            </a:r>
            <a:r>
              <a:rPr lang="zh-CN" altLang="en-US" sz="2000">
                <a:ea typeface="SimSun" charset="0"/>
                <a:sym typeface="+mn-ea"/>
              </a:rPr>
              <a:t>标准委员会：谢邀，人在</a:t>
            </a:r>
            <a:r>
              <a:rPr lang="en-US" altLang="zh-CN" sz="2000">
                <a:ea typeface="SimSun" charset="0"/>
                <a:sym typeface="+mn-ea"/>
              </a:rPr>
              <a:t> cpp14</a:t>
            </a:r>
            <a:r>
              <a:rPr lang="zh-CN" altLang="en-US" sz="2000">
                <a:ea typeface="SimSun" charset="0"/>
                <a:sym typeface="+mn-ea"/>
              </a:rPr>
              <a:t>，已经在</a:t>
            </a:r>
            <a:r>
              <a:rPr lang="en-US" altLang="zh-CN" sz="2000">
                <a:ea typeface="SimSun" charset="0"/>
                <a:sym typeface="+mn-ea"/>
              </a:rPr>
              <a:t> operator</a:t>
            </a:r>
            <a:r>
              <a:rPr lang="en-US" altLang="zh-CN" sz="2000">
                <a:ea typeface="SimSun" charset="0"/>
                <a:sym typeface="+mn-ea"/>
              </a:rPr>
              <a:t>“”</a:t>
            </a:r>
            <a:r>
              <a:rPr lang="en-US" altLang="zh-CN" sz="2000">
                <a:ea typeface="SimSun" charset="0"/>
                <a:sym typeface="+mn-ea"/>
              </a:rPr>
              <a:t>_i32 </a:t>
            </a:r>
            <a:r>
              <a:rPr lang="zh-CN" altLang="en-US" sz="2000">
                <a:ea typeface="SimSun" charset="0"/>
                <a:sym typeface="+mn-ea"/>
              </a:rPr>
              <a:t>了。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其实</a:t>
            </a:r>
            <a:r>
              <a:rPr lang="en-US" altLang="zh-CN" sz="2000">
                <a:ea typeface="SimSun" charset="0"/>
                <a:sym typeface="+mn-ea"/>
              </a:rPr>
              <a:t> cpp </a:t>
            </a:r>
            <a:r>
              <a:rPr lang="zh-CN" altLang="en-US" sz="2000">
                <a:ea typeface="SimSun" charset="0"/>
                <a:sym typeface="+mn-ea"/>
              </a:rPr>
              <a:t>这种自定义挺好的，把自由度给到用户。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例如标准库说</a:t>
            </a:r>
            <a:r>
              <a:rPr lang="en-US" altLang="zh-CN" sz="2000">
                <a:ea typeface="SimSun" charset="0"/>
                <a:sym typeface="+mn-ea"/>
              </a:rPr>
              <a:t> “hello”s </a:t>
            </a:r>
            <a:r>
              <a:rPr lang="zh-CN" altLang="en-US" sz="2000">
                <a:ea typeface="SimSun" charset="0"/>
                <a:sym typeface="+mn-ea"/>
              </a:rPr>
              <a:t>是</a:t>
            </a:r>
            <a:r>
              <a:rPr lang="en-US" altLang="zh-CN" sz="2000">
                <a:ea typeface="SimSun" charset="0"/>
                <a:sym typeface="+mn-ea"/>
              </a:rPr>
              <a:t> std::string</a:t>
            </a:r>
            <a:r>
              <a:rPr lang="zh-CN" altLang="en-US" sz="2000">
                <a:ea typeface="SimSun" charset="0"/>
                <a:sym typeface="+mn-ea"/>
              </a:rPr>
              <a:t>，</a:t>
            </a:r>
            <a:r>
              <a:rPr lang="en-US" altLang="zh-CN" sz="2000">
                <a:ea typeface="SimSun" charset="0"/>
                <a:sym typeface="+mn-ea"/>
              </a:rPr>
              <a:t>“hello”s </a:t>
            </a:r>
            <a:r>
              <a:rPr lang="zh-CN" altLang="en-US" sz="2000">
                <a:ea typeface="SimSun" charset="0"/>
                <a:sym typeface="+mn-ea"/>
              </a:rPr>
              <a:t>是</a:t>
            </a:r>
            <a:r>
              <a:rPr lang="en-US" altLang="zh-CN" sz="2000">
                <a:ea typeface="SimSun" charset="0"/>
                <a:sym typeface="+mn-ea"/>
              </a:rPr>
              <a:t> std::string_view</a:t>
            </a:r>
            <a:r>
              <a:rPr lang="zh-CN" altLang="en-US" sz="2000">
                <a:ea typeface="SimSun" charset="0"/>
                <a:sym typeface="+mn-ea"/>
              </a:rPr>
              <a:t>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我也可以定义一个</a:t>
            </a:r>
            <a:r>
              <a:rPr lang="en-US" altLang="zh-CN" sz="2000">
                <a:ea typeface="SimSun" charset="0"/>
                <a:sym typeface="+mn-ea"/>
              </a:rPr>
              <a:t> “hello”ms </a:t>
            </a:r>
            <a:r>
              <a:rPr lang="zh-CN" altLang="en-US" sz="2000">
                <a:ea typeface="SimSun" charset="0"/>
                <a:sym typeface="+mn-ea"/>
              </a:rPr>
              <a:t>是</a:t>
            </a:r>
            <a:r>
              <a:rPr lang="en-US" altLang="zh-CN" sz="2000">
                <a:ea typeface="SimSun" charset="0"/>
                <a:sym typeface="+mn-ea"/>
              </a:rPr>
              <a:t> mylib::String</a:t>
            </a:r>
            <a:r>
              <a:rPr lang="zh-CN" altLang="en-US" sz="2000">
                <a:ea typeface="SimSun" charset="0"/>
                <a:sym typeface="+mn-ea"/>
              </a:rPr>
              <a:t>，而且还是受</a:t>
            </a:r>
            <a:r>
              <a:rPr lang="en-US" altLang="zh-CN" sz="2000">
                <a:ea typeface="SimSun" charset="0"/>
                <a:sym typeface="+mn-ea"/>
              </a:rPr>
              <a:t> namespace </a:t>
            </a:r>
            <a:r>
              <a:rPr lang="zh-CN" altLang="en-US" sz="2000">
                <a:ea typeface="SimSun" charset="0"/>
                <a:sym typeface="+mn-ea"/>
              </a:rPr>
              <a:t>限制</a:t>
            </a:r>
            <a:r>
              <a:rPr lang="zh-CN" altLang="en-US" sz="2000">
                <a:ea typeface="SimSun" charset="0"/>
                <a:sym typeface="+mn-ea"/>
              </a:rPr>
              <a:t>的，用户可以自己</a:t>
            </a:r>
            <a:r>
              <a:rPr lang="en-US" altLang="zh-CN" sz="2000">
                <a:ea typeface="SimSun" charset="0"/>
                <a:sym typeface="+mn-ea"/>
              </a:rPr>
              <a:t> using namespace</a:t>
            </a:r>
            <a:r>
              <a:rPr lang="zh-CN" altLang="en-US" sz="2000">
                <a:ea typeface="SimSun" charset="0"/>
                <a:sym typeface="+mn-ea"/>
              </a:rPr>
              <a:t>，不会存在强迫别人接受你的那一套后缀名规范。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甚至可以自定义一个</a:t>
            </a:r>
            <a:r>
              <a:rPr lang="en-US" altLang="zh-CN" sz="2000">
                <a:ea typeface="SimSun" charset="0"/>
                <a:sym typeface="+mn-ea"/>
              </a:rPr>
              <a:t> class int32 </a:t>
            </a:r>
            <a:r>
              <a:rPr lang="zh-CN" altLang="en-US" sz="2000">
                <a:ea typeface="SimSun" charset="0"/>
                <a:sym typeface="+mn-ea"/>
              </a:rPr>
              <a:t>具有成员函数，然后就可以快乐地</a:t>
            </a:r>
            <a:r>
              <a:rPr lang="en-US" altLang="zh-CN" sz="2000">
                <a:ea typeface="SimSun" charset="0"/>
                <a:sym typeface="+mn-ea"/>
              </a:rPr>
              <a:t> 233_i32 .some_method() </a:t>
            </a:r>
            <a:r>
              <a:rPr lang="zh-CN" altLang="en-US" sz="2000">
                <a:ea typeface="SimSun" charset="0"/>
                <a:sym typeface="+mn-ea"/>
              </a:rPr>
              <a:t>了。而</a:t>
            </a:r>
            <a:r>
              <a:rPr lang="en-US" altLang="zh-CN" sz="2000">
                <a:ea typeface="SimSun" charset="0"/>
                <a:sym typeface="+mn-ea"/>
              </a:rPr>
              <a:t> rust </a:t>
            </a:r>
            <a:r>
              <a:rPr lang="zh-CN" altLang="en-US" sz="2000">
                <a:ea typeface="SimSun" charset="0"/>
                <a:sym typeface="+mn-ea"/>
              </a:rPr>
              <a:t>这种预先规定好一些后缀，就只能是他们标准库的那个</a:t>
            </a:r>
            <a:r>
              <a:rPr lang="en-US" altLang="zh-CN" sz="2000">
                <a:ea typeface="SimSun" charset="0"/>
                <a:sym typeface="+mn-ea"/>
              </a:rPr>
              <a:t> int32</a:t>
            </a:r>
            <a:r>
              <a:rPr lang="zh-CN" altLang="en-US" sz="2000">
                <a:ea typeface="SimSun" charset="0"/>
                <a:sym typeface="+mn-ea"/>
              </a:rPr>
              <a:t>，不能自己定义了。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所以</a:t>
            </a:r>
            <a:r>
              <a:rPr lang="en-US" altLang="zh-CN" sz="2000">
                <a:ea typeface="SimSun" charset="0"/>
                <a:sym typeface="+mn-ea"/>
              </a:rPr>
              <a:t> cpp </a:t>
            </a:r>
            <a:r>
              <a:rPr lang="zh-CN" altLang="en-US" sz="2000">
                <a:ea typeface="SimSun" charset="0"/>
                <a:sym typeface="+mn-ea"/>
              </a:rPr>
              <a:t>之父曾经说，他设计</a:t>
            </a:r>
            <a:r>
              <a:rPr lang="en-US" altLang="zh-CN" sz="2000">
                <a:ea typeface="SimSun" charset="0"/>
                <a:sym typeface="+mn-ea"/>
              </a:rPr>
              <a:t> cpp11 </a:t>
            </a:r>
            <a:r>
              <a:rPr lang="zh-CN" altLang="en-US" sz="2000">
                <a:ea typeface="SimSun" charset="0"/>
                <a:sym typeface="+mn-ea"/>
              </a:rPr>
              <a:t>的时候，是考虑“如何在对语言本身改动最小的情况下，尽量只在标准库里做手脚，尽可能只利用现有的语言特性，实现</a:t>
            </a:r>
            <a:r>
              <a:rPr lang="en-US" altLang="zh-CN" sz="2000">
                <a:ea typeface="SimSun" charset="0"/>
                <a:sym typeface="+mn-ea"/>
              </a:rPr>
              <a:t> cpp </a:t>
            </a:r>
            <a:r>
              <a:rPr lang="zh-CN" altLang="en-US" sz="2000">
                <a:ea typeface="SimSun" charset="0"/>
                <a:sym typeface="+mn-ea"/>
              </a:rPr>
              <a:t>的现代化。”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例如</a:t>
            </a:r>
            <a:r>
              <a:rPr lang="en-US" altLang="zh-CN" sz="2000">
                <a:ea typeface="SimSun" charset="0"/>
                <a:sym typeface="+mn-ea"/>
              </a:rPr>
              <a:t> shared_ptr </a:t>
            </a:r>
            <a:r>
              <a:rPr lang="zh-CN" altLang="en-US" sz="2000">
                <a:ea typeface="SimSun" charset="0"/>
                <a:sym typeface="+mn-ea"/>
              </a:rPr>
              <a:t>可以通过利用语言本身的“拷贝构造函数</a:t>
            </a:r>
            <a:r>
              <a:rPr lang="zh-CN" altLang="en-US" sz="2000">
                <a:ea typeface="SimSun" charset="0"/>
                <a:sym typeface="+mn-ea"/>
              </a:rPr>
              <a:t>”实现引用计数，没必要在编译器里开洞。但“移动语义”这个概念在旧</a:t>
            </a:r>
            <a:r>
              <a:rPr lang="en-US" altLang="zh-CN" sz="2000">
                <a:ea typeface="SimSun" charset="0"/>
                <a:sym typeface="+mn-ea"/>
              </a:rPr>
              <a:t> cpp </a:t>
            </a:r>
            <a:r>
              <a:rPr lang="zh-CN" altLang="en-US" sz="2000">
                <a:ea typeface="SimSun" charset="0"/>
                <a:sym typeface="+mn-ea"/>
              </a:rPr>
              <a:t>里没有，所以这个是真正必要的语言本身的改动。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而</a:t>
            </a:r>
            <a:r>
              <a:rPr lang="en-US" altLang="zh-CN" sz="2000">
                <a:ea typeface="SimSun" charset="0"/>
                <a:sym typeface="+mn-ea"/>
              </a:rPr>
              <a:t> java </a:t>
            </a:r>
            <a:r>
              <a:rPr lang="zh-CN" altLang="en-US" sz="2000">
                <a:ea typeface="SimSun" charset="0"/>
                <a:sym typeface="+mn-ea"/>
              </a:rPr>
              <a:t>就是在语言层面，直接在</a:t>
            </a:r>
            <a:r>
              <a:rPr lang="en-US" altLang="zh-CN" sz="2000">
                <a:ea typeface="SimSun" charset="0"/>
                <a:sym typeface="+mn-ea"/>
              </a:rPr>
              <a:t> jvm </a:t>
            </a:r>
            <a:r>
              <a:rPr lang="zh-CN" altLang="en-US" sz="2000">
                <a:ea typeface="SimSun" charset="0"/>
                <a:sym typeface="+mn-ea"/>
              </a:rPr>
              <a:t>里引入了引用计数，宣称“一切皆对象”，虽然方便了富连网业务中常见的面向对象编程范式，但也妨碍了</a:t>
            </a:r>
            <a:r>
              <a:rPr lang="en-US" altLang="zh-CN" sz="2000">
                <a:ea typeface="SimSun" charset="0"/>
                <a:sym typeface="+mn-ea"/>
              </a:rPr>
              <a:t> java </a:t>
            </a:r>
            <a:r>
              <a:rPr lang="zh-CN" altLang="en-US" sz="2000">
                <a:ea typeface="SimSun" charset="0"/>
                <a:sym typeface="+mn-ea"/>
              </a:rPr>
              <a:t>进军数据处理，高性能计算等领域。</a:t>
            </a:r>
            <a:endParaRPr lang="zh-CN" altLang="en-US" sz="2000">
              <a:ea typeface="SimSun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1107420" y="6489700"/>
            <a:ext cx="1084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900"/>
              <a:t>java </a:t>
            </a:r>
            <a:r>
              <a:rPr lang="zh-CN" altLang="en-US" sz="900">
                <a:ea typeface="SimSun" charset="0"/>
              </a:rPr>
              <a:t>第八帝国</a:t>
            </a:r>
            <a:endParaRPr lang="zh-CN" altLang="en-US" sz="900">
              <a:ea typeface="SimSun" charset="0"/>
            </a:endParaRPr>
          </a:p>
          <a:p>
            <a:r>
              <a:rPr lang="en-US" altLang="zh-CN" sz="900">
                <a:ea typeface="SimSun" charset="0"/>
              </a:rPr>
              <a:t>cpp </a:t>
            </a:r>
            <a:r>
              <a:rPr lang="zh-CN" altLang="en-US" sz="900">
                <a:ea typeface="SimSun" charset="0"/>
              </a:rPr>
              <a:t>第十一共和国</a:t>
            </a:r>
            <a:endParaRPr lang="zh-CN" altLang="en-US" sz="900">
              <a:ea typeface="SimSun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chrono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complex </a:t>
            </a:r>
            <a:r>
              <a:rPr lang="zh-CN" altLang="en-US">
                <a:ea typeface="SimSun" charset="0"/>
              </a:rPr>
              <a:t>也定义了一些</a:t>
            </a:r>
            <a:r>
              <a:rPr lang="en-US" altLang="zh-CN">
                <a:ea typeface="SimSun" charset="0"/>
              </a:rPr>
              <a:t> literials</a:t>
            </a:r>
            <a:endParaRPr lang="en-US" altLang="zh-CN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2762885"/>
            <a:ext cx="6715125" cy="29483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650" y="3079750"/>
            <a:ext cx="4959350" cy="242379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ea typeface="SimSun" charset="0"/>
              </a:rPr>
              <a:t>std::literials </a:t>
            </a:r>
            <a:r>
              <a:rPr lang="zh-CN" altLang="en-US">
                <a:ea typeface="SimSun" charset="0"/>
              </a:rPr>
              <a:t>内部定义一览</a:t>
            </a:r>
            <a:endParaRPr lang="zh-CN" altLang="en-US">
              <a:ea typeface="SimSun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4660" y="1833245"/>
            <a:ext cx="5332730" cy="4526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170" y="2063115"/>
            <a:ext cx="5855970" cy="406590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452880" y="1417955"/>
            <a:ext cx="284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std::literials::string_literials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7731760" y="1629410"/>
            <a:ext cx="2989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std::literials::chrono_literials</a:t>
            </a:r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字符串</a:t>
            </a:r>
            <a:r>
              <a:rPr lang="en-US" altLang="zh-CN">
                <a:ea typeface="SimSun" charset="0"/>
              </a:rPr>
              <a:t> &lt;--&gt; </a:t>
            </a:r>
            <a:r>
              <a:rPr lang="zh-CN" altLang="en-US">
                <a:ea typeface="SimSun" charset="0"/>
              </a:rPr>
              <a:t>数字</a:t>
            </a:r>
            <a:endParaRPr lang="zh-CN" altLang="en-US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4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java </a:t>
            </a:r>
            <a:r>
              <a:rPr lang="zh-CN" altLang="en-US">
                <a:ea typeface="SimSun" charset="0"/>
              </a:rPr>
              <a:t>经典操作：字符串</a:t>
            </a:r>
            <a:r>
              <a:rPr lang="en-US" altLang="zh-CN">
                <a:ea typeface="SimSun" charset="0"/>
              </a:rPr>
              <a:t> + </a:t>
            </a:r>
            <a:r>
              <a:rPr lang="zh-CN" altLang="en-US">
                <a:ea typeface="SimSun" charset="0"/>
              </a:rPr>
              <a:t>数字</a:t>
            </a:r>
            <a:r>
              <a:rPr lang="en-US" altLang="zh-CN">
                <a:ea typeface="SimSun" charset="0"/>
              </a:rPr>
              <a:t> = </a:t>
            </a:r>
            <a:r>
              <a:rPr lang="zh-CN" altLang="en-US">
                <a:ea typeface="SimSun" charset="0"/>
              </a:rPr>
              <a:t>字符串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11275"/>
            <a:ext cx="10972800" cy="5104130"/>
          </a:xfrm>
        </p:spPr>
        <p:txBody>
          <a:bodyPr/>
          <a:p>
            <a:r>
              <a:rPr lang="zh-CN" altLang="en-US" sz="2400">
                <a:ea typeface="SimSun" charset="0"/>
              </a:rPr>
              <a:t>在</a:t>
            </a:r>
            <a:r>
              <a:rPr lang="en-US" altLang="zh-CN" sz="2400">
                <a:ea typeface="SimSun" charset="0"/>
              </a:rPr>
              <a:t> java </a:t>
            </a:r>
            <a:r>
              <a:rPr lang="zh-CN" altLang="en-US" sz="2400">
                <a:ea typeface="SimSun" charset="0"/>
              </a:rPr>
              <a:t>中，</a:t>
            </a:r>
            <a:r>
              <a:rPr lang="zh-CN" sz="2400">
                <a:ea typeface="SimSun" charset="0"/>
              </a:rPr>
              <a:t>你甚至可以直接把字符串和数字相加，例如：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“you have ” + 42 + 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“ yuan”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会得到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>
                <a:ea typeface="SimSun" charset="0"/>
                <a:sym typeface="+mn-ea"/>
              </a:rPr>
              <a:t>“</a:t>
            </a:r>
            <a:r>
              <a:rPr lang="en-US" altLang="zh-CN" sz="2400">
                <a:ea typeface="SimSun" charset="0"/>
                <a:sym typeface="+mn-ea"/>
              </a:rPr>
              <a:t>you have 42 yuan</a:t>
            </a:r>
            <a:r>
              <a:rPr lang="en-US" altLang="zh-CN" sz="2400">
                <a:ea typeface="SimSun" charset="0"/>
                <a:sym typeface="+mn-ea"/>
              </a:rPr>
              <a:t>”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他实际上是先把</a:t>
            </a:r>
            <a:r>
              <a:rPr lang="en-US" altLang="zh-CN" sz="2400">
                <a:ea typeface="SimSun" charset="0"/>
                <a:sym typeface="+mn-ea"/>
              </a:rPr>
              <a:t> 42 </a:t>
            </a:r>
            <a:r>
              <a:rPr lang="zh-CN" altLang="en-US" sz="2400">
                <a:ea typeface="SimSun" charset="0"/>
                <a:sym typeface="+mn-ea"/>
              </a:rPr>
              <a:t>变成</a:t>
            </a:r>
            <a:r>
              <a:rPr lang="en-US" altLang="zh-CN" sz="2400">
                <a:ea typeface="SimSun" charset="0"/>
                <a:sym typeface="+mn-ea"/>
              </a:rPr>
              <a:t> “42”</a:t>
            </a:r>
            <a:r>
              <a:rPr lang="zh-CN" altLang="en-US" sz="2400">
                <a:ea typeface="SimSun" charset="0"/>
                <a:sym typeface="+mn-ea"/>
              </a:rPr>
              <a:t>，再把三个字符串相加的，也就是说</a:t>
            </a:r>
            <a:r>
              <a:rPr lang="en-US" altLang="zh-CN" sz="2400">
                <a:ea typeface="SimSun" charset="0"/>
                <a:sym typeface="+mn-ea"/>
              </a:rPr>
              <a:t> java </a:t>
            </a:r>
            <a:r>
              <a:rPr lang="zh-CN" altLang="en-US" sz="2400">
                <a:ea typeface="SimSun" charset="0"/>
                <a:sym typeface="+mn-ea"/>
              </a:rPr>
              <a:t>编译器会偷偷把他转换成：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“you have ” + 42.toString() + 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“ yuan”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但是我们说过</a:t>
            </a:r>
            <a:r>
              <a:rPr lang="en-US" altLang="zh-CN" sz="2400">
                <a:ea typeface="SimSun" charset="0"/>
                <a:sym typeface="+mn-ea"/>
              </a:rPr>
              <a:t> cpp </a:t>
            </a:r>
            <a:r>
              <a:rPr lang="zh-CN" altLang="en-US" sz="2400">
                <a:ea typeface="SimSun" charset="0"/>
                <a:sym typeface="+mn-ea"/>
              </a:rPr>
              <a:t>是不喜欢在编译器里开洞的，他的字符串类型</a:t>
            </a:r>
            <a:r>
              <a:rPr lang="en-US" altLang="zh-CN" sz="2400">
                <a:ea typeface="SimSun" charset="0"/>
                <a:sym typeface="+mn-ea"/>
              </a:rPr>
              <a:t> std::string </a:t>
            </a:r>
            <a:r>
              <a:rPr lang="zh-CN" altLang="en-US" sz="2400">
                <a:ea typeface="SimSun" charset="0"/>
                <a:sym typeface="+mn-ea"/>
              </a:rPr>
              <a:t>是在标准库里定义的，并不是在编译器内部定义的（</a:t>
            </a:r>
            <a:r>
              <a:rPr lang="en-US" altLang="zh-CN" sz="2400">
                <a:ea typeface="SimSun" charset="0"/>
                <a:sym typeface="+mn-ea"/>
              </a:rPr>
              <a:t>cpp</a:t>
            </a:r>
            <a:r>
              <a:rPr lang="zh-CN" altLang="en-US" sz="2400">
                <a:ea typeface="SimSun" charset="0"/>
                <a:sym typeface="+mn-ea"/>
              </a:rPr>
              <a:t>之父：语言本身要和标准库具体实现解耦）如果你嫌弃标准库不好用，也可以定义一个自己的字符串类型</a:t>
            </a:r>
            <a:r>
              <a:rPr lang="en-US" altLang="zh-CN" sz="2400">
                <a:ea typeface="SimSun" charset="0"/>
                <a:sym typeface="+mn-ea"/>
              </a:rPr>
              <a:t> mylib::String </a:t>
            </a:r>
            <a:r>
              <a:rPr lang="zh-CN" altLang="en-US" sz="2400">
                <a:ea typeface="SimSun" charset="0"/>
                <a:sym typeface="+mn-ea"/>
              </a:rPr>
              <a:t>重载个</a:t>
            </a:r>
            <a:r>
              <a:rPr lang="en-US" altLang="zh-CN" sz="2400">
                <a:ea typeface="SimSun" charset="0"/>
                <a:sym typeface="+mn-ea"/>
              </a:rPr>
              <a:t> + </a:t>
            </a:r>
            <a:r>
              <a:rPr lang="zh-CN" altLang="en-US" sz="2400">
                <a:ea typeface="SimSun" charset="0"/>
                <a:sym typeface="+mn-ea"/>
              </a:rPr>
              <a:t>运算符，和标准库的</a:t>
            </a:r>
            <a:r>
              <a:rPr lang="en-US" altLang="zh-CN" sz="2400">
                <a:ea typeface="SimSun" charset="0"/>
                <a:sym typeface="+mn-ea"/>
              </a:rPr>
              <a:t> std::string </a:t>
            </a:r>
            <a:r>
              <a:rPr lang="zh-CN" altLang="en-US" sz="2400">
                <a:ea typeface="SimSun" charset="0"/>
                <a:sym typeface="+mn-ea"/>
              </a:rPr>
              <a:t>其实是同等地位的。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虽然也可以给</a:t>
            </a:r>
            <a:r>
              <a:rPr lang="en-US" altLang="zh-CN" sz="2400">
                <a:ea typeface="SimSun" charset="0"/>
                <a:sym typeface="+mn-ea"/>
              </a:rPr>
              <a:t> std::string </a:t>
            </a:r>
            <a:r>
              <a:rPr lang="zh-CN" altLang="en-US" sz="2400">
                <a:ea typeface="SimSun" charset="0"/>
                <a:sym typeface="+mn-ea"/>
              </a:rPr>
              <a:t>定义很多个不同的</a:t>
            </a:r>
            <a:r>
              <a:rPr lang="en-US" altLang="zh-CN" sz="2400">
                <a:ea typeface="SimSun" charset="0"/>
                <a:sym typeface="+mn-ea"/>
              </a:rPr>
              <a:t> + </a:t>
            </a:r>
            <a:r>
              <a:rPr lang="zh-CN" altLang="en-US" sz="2400">
                <a:ea typeface="SimSun" charset="0"/>
                <a:sym typeface="+mn-ea"/>
              </a:rPr>
              <a:t>重载，每个针对不同的数字类型（</a:t>
            </a:r>
            <a:r>
              <a:rPr lang="en-US" altLang="zh-CN" sz="2400">
                <a:ea typeface="SimSun" charset="0"/>
                <a:sym typeface="+mn-ea"/>
              </a:rPr>
              <a:t>int</a:t>
            </a:r>
            <a:r>
              <a:rPr lang="zh-CN" altLang="en-US" sz="2400">
                <a:ea typeface="SimSun" charset="0"/>
                <a:sym typeface="+mn-ea"/>
              </a:rPr>
              <a:t>、</a:t>
            </a:r>
            <a:r>
              <a:rPr lang="en-US" altLang="zh-CN" sz="2400">
                <a:ea typeface="SimSun" charset="0"/>
                <a:sym typeface="+mn-ea"/>
              </a:rPr>
              <a:t>float</a:t>
            </a:r>
            <a:r>
              <a:rPr lang="zh-CN" altLang="en-US" sz="2400">
                <a:ea typeface="SimSun" charset="0"/>
                <a:sym typeface="+mn-ea"/>
              </a:rPr>
              <a:t>、</a:t>
            </a:r>
            <a:r>
              <a:rPr lang="en-US" altLang="zh-CN" sz="2400">
                <a:ea typeface="SimSun" charset="0"/>
                <a:sym typeface="+mn-ea"/>
              </a:rPr>
              <a:t>double</a:t>
            </a:r>
            <a:r>
              <a:rPr lang="zh-CN" altLang="en-US" sz="2400">
                <a:ea typeface="SimSun" charset="0"/>
                <a:sym typeface="+mn-ea"/>
              </a:rPr>
              <a:t>）排列组合，但是这样没有可扩展性，而且影响编译速度。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所以</a:t>
            </a:r>
            <a:r>
              <a:rPr lang="en-US" altLang="zh-CN" sz="2400">
                <a:ea typeface="SimSun" charset="0"/>
                <a:sym typeface="+mn-ea"/>
              </a:rPr>
              <a:t> cpp </a:t>
            </a:r>
            <a:r>
              <a:rPr lang="zh-CN" altLang="en-US" sz="2400">
                <a:ea typeface="SimSun" charset="0"/>
                <a:sym typeface="+mn-ea"/>
              </a:rPr>
              <a:t>说，你必须手动把</a:t>
            </a:r>
            <a:r>
              <a:rPr lang="en-US" altLang="zh-CN" sz="2400">
                <a:ea typeface="SimSun" charset="0"/>
                <a:sym typeface="+mn-ea"/>
              </a:rPr>
              <a:t> 42 </a:t>
            </a:r>
            <a:r>
              <a:rPr lang="zh-CN" altLang="en-US" sz="2400">
                <a:ea typeface="SimSun" charset="0"/>
                <a:sym typeface="+mn-ea"/>
              </a:rPr>
              <a:t>先转换为字符串，然后再和已有的字符串相加：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“you have ” + std::to_string(42) + “ yuan”</a:t>
            </a:r>
            <a:endParaRPr lang="en-US" altLang="zh-CN" sz="2400">
              <a:solidFill>
                <a:srgbClr val="C00000"/>
              </a:solidFill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std::to_string </a:t>
            </a:r>
            <a:r>
              <a:rPr lang="zh-CN" altLang="en-US">
                <a:ea typeface="SimSun" charset="0"/>
              </a:rPr>
              <a:t>数字转字符串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800"/>
              <a:t>std::to_string </a:t>
            </a:r>
            <a:r>
              <a:rPr lang="zh-CN" altLang="en-US" sz="2800">
                <a:ea typeface="SimSun" charset="0"/>
              </a:rPr>
              <a:t>是标准库定义的全局函数，他具有</a:t>
            </a:r>
            <a:r>
              <a:rPr lang="en-US" altLang="zh-CN" sz="2800">
                <a:ea typeface="SimSun" charset="0"/>
              </a:rPr>
              <a:t>9</a:t>
            </a:r>
            <a:r>
              <a:rPr lang="zh-CN" altLang="en-US" sz="2800">
                <a:ea typeface="SimSun" charset="0"/>
              </a:rPr>
              <a:t>个重载：</a:t>
            </a:r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为什么把</a:t>
            </a:r>
            <a:r>
              <a:rPr lang="en-US" altLang="zh-CN" sz="2800">
                <a:ea typeface="SimSun" charset="0"/>
              </a:rPr>
              <a:t> to_string </a:t>
            </a:r>
            <a:r>
              <a:rPr lang="zh-CN" altLang="en-US" sz="2800">
                <a:ea typeface="SimSun" charset="0"/>
              </a:rPr>
              <a:t>作为全局函数，而不是</a:t>
            </a:r>
            <a:r>
              <a:rPr lang="en-US" altLang="zh-CN" sz="2800">
                <a:ea typeface="SimSun" charset="0"/>
              </a:rPr>
              <a:t> string </a:t>
            </a:r>
            <a:r>
              <a:rPr lang="zh-CN" altLang="en-US" sz="2800">
                <a:ea typeface="SimSun" charset="0"/>
              </a:rPr>
              <a:t>类的构造函数？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因为</a:t>
            </a:r>
            <a:r>
              <a:rPr lang="en-US" altLang="zh-CN" sz="2800">
                <a:ea typeface="SimSun" charset="0"/>
              </a:rPr>
              <a:t> cpp </a:t>
            </a:r>
            <a:r>
              <a:rPr lang="zh-CN" altLang="en-US" sz="2800">
                <a:ea typeface="SimSun" charset="0"/>
              </a:rPr>
              <a:t>之父喜欢解耦，他不想让数字转字符串这个特定的需求，和字符串本身的实现有太多耦合。</a:t>
            </a:r>
            <a:endParaRPr lang="zh-CN" altLang="en-US" sz="2800">
              <a:ea typeface="SimSun" charset="0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7925" y="2234565"/>
            <a:ext cx="4755515" cy="22542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645410" y="6489700"/>
            <a:ext cx="6901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https://en.cppreference.com/w/cpp/string/basic_string/to_string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ea typeface="SimSun" charset="0"/>
              </a:rPr>
              <a:t>计算机如何表达字符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 sz="2400">
                <a:ea typeface="SimSun" charset="0"/>
              </a:rPr>
              <a:t>众所周知，计算机只能处理二进制整数，字符要怎么办呢？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于是就有了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码表，他规定，每个英文字符（包括大小写字母、数字、特殊符号）都对应着一个整数。在计算机里只要存储这个的整数，就能代表这个字符了。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例如</a:t>
            </a:r>
            <a:r>
              <a:rPr lang="en-US" altLang="zh-CN" sz="2400">
                <a:ea typeface="SimSun" charset="0"/>
              </a:rPr>
              <a:t> 32 </a:t>
            </a:r>
            <a:r>
              <a:rPr lang="zh-CN" altLang="en-US" sz="2400">
                <a:ea typeface="SimSun" charset="0"/>
              </a:rPr>
              <a:t>代表空格，</a:t>
            </a:r>
            <a:r>
              <a:rPr lang="en-US" altLang="zh-CN" sz="2400">
                <a:ea typeface="SimSun" charset="0"/>
              </a:rPr>
              <a:t>48 </a:t>
            </a:r>
            <a:r>
              <a:rPr lang="zh-CN" altLang="en-US" sz="2400">
                <a:ea typeface="SimSun" charset="0"/>
              </a:rPr>
              <a:t>代表</a:t>
            </a:r>
            <a:r>
              <a:rPr lang="en-US" altLang="zh-CN" sz="2400">
                <a:ea typeface="SimSun" charset="0"/>
              </a:rPr>
              <a:t> ‘0’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65 </a:t>
            </a:r>
            <a:r>
              <a:rPr lang="zh-CN" altLang="en-US" sz="2400">
                <a:ea typeface="SimSun" charset="0"/>
              </a:rPr>
              <a:t>代表</a:t>
            </a:r>
            <a:r>
              <a:rPr lang="en-US" altLang="zh-CN" sz="2400">
                <a:ea typeface="SimSun" charset="0"/>
              </a:rPr>
              <a:t> ‘A’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97 </a:t>
            </a:r>
            <a:r>
              <a:rPr lang="zh-CN" altLang="en-US" sz="2400">
                <a:ea typeface="SimSun" charset="0"/>
              </a:rPr>
              <a:t>代表</a:t>
            </a:r>
            <a:r>
              <a:rPr lang="en-US" altLang="zh-CN" sz="2400">
                <a:ea typeface="SimSun" charset="0"/>
              </a:rPr>
              <a:t> ‘a’……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32~126 </a:t>
            </a:r>
            <a:r>
              <a:rPr lang="zh-CN" altLang="en-US" sz="2400">
                <a:ea typeface="SimSun" charset="0"/>
              </a:rPr>
              <a:t>这些整数就用于是表示这些</a:t>
            </a:r>
            <a:r>
              <a:rPr lang="zh-CN" altLang="en-US" sz="2400" b="1">
                <a:ea typeface="SimSun" charset="0"/>
              </a:rPr>
              <a:t>可显示字符</a:t>
            </a:r>
            <a:r>
              <a:rPr lang="en-US" altLang="zh-CN" sz="2400" b="1">
                <a:ea typeface="SimSun" charset="0"/>
                <a:sym typeface="+mn-ea"/>
              </a:rPr>
              <a:t>(printable character)</a:t>
            </a:r>
            <a:r>
              <a:rPr lang="zh-CN" altLang="en-US" sz="2400">
                <a:ea typeface="SimSun" charset="0"/>
              </a:rPr>
              <a:t>的。</a:t>
            </a:r>
            <a:endParaRPr lang="zh-CN" altLang="en-US" sz="2400">
              <a:ea typeface="SimSun" charset="0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106170" y="1205865"/>
            <a:ext cx="4382770" cy="565213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to_string </a:t>
            </a:r>
            <a:r>
              <a:rPr lang="zh-CN" altLang="en-US">
                <a:ea typeface="SimSun" charset="0"/>
              </a:rPr>
              <a:t>应用案例</a:t>
            </a:r>
            <a:endParaRPr lang="zh-CN" altLang="en-US">
              <a:ea typeface="SimSun" charset="0"/>
            </a:endParaRPr>
          </a:p>
        </p:txBody>
      </p:sp>
      <p:pic>
        <p:nvPicPr>
          <p:cNvPr id="5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64510" y="1600200"/>
            <a:ext cx="6061710" cy="45262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std::to_wstring </a:t>
            </a:r>
            <a:r>
              <a:rPr lang="zh-CN" altLang="en-US">
                <a:ea typeface="SimSun" charset="0"/>
                <a:sym typeface="+mn-ea"/>
              </a:rPr>
              <a:t>数字转宽</a:t>
            </a:r>
            <a:r>
              <a:rPr lang="zh-CN" altLang="en-US">
                <a:ea typeface="SimSun" charset="0"/>
                <a:sym typeface="+mn-ea"/>
              </a:rPr>
              <a:t>字符串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800">
                <a:ea typeface="SimSun" charset="0"/>
              </a:rPr>
              <a:t>同理还有</a:t>
            </a:r>
            <a:r>
              <a:rPr lang="en-US" altLang="zh-CN" sz="2800">
                <a:ea typeface="SimSun" charset="0"/>
              </a:rPr>
              <a:t> to_wstring</a:t>
            </a:r>
            <a:r>
              <a:rPr lang="zh-CN" altLang="en-US" sz="2800">
                <a:ea typeface="SimSun" charset="0"/>
              </a:rPr>
              <a:t>，用于把数字转换为</a:t>
            </a:r>
            <a:r>
              <a:rPr lang="en-US" altLang="zh-CN" sz="2800">
                <a:ea typeface="SimSun" charset="0"/>
              </a:rPr>
              <a:t> wstring </a:t>
            </a:r>
            <a:r>
              <a:rPr lang="zh-CN" altLang="en-US" sz="2800">
                <a:ea typeface="SimSun" charset="0"/>
              </a:rPr>
              <a:t>类型字符串。</a:t>
            </a:r>
            <a:endParaRPr lang="zh-CN" altLang="en-US" sz="2800">
              <a:ea typeface="SimSu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5505" y="2430145"/>
            <a:ext cx="5381625" cy="256222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std::sto* </a:t>
            </a:r>
            <a:r>
              <a:rPr lang="zh-CN" altLang="en-US">
                <a:ea typeface="SimSun" charset="0"/>
                <a:sym typeface="+mn-ea"/>
              </a:rPr>
              <a:t>字符串转</a:t>
            </a:r>
            <a:r>
              <a:rPr lang="zh-CN" altLang="en-US">
                <a:ea typeface="SimSun" charset="0"/>
              </a:rPr>
              <a:t>数字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800"/>
              <a:t>std::stoi/stof/stod </a:t>
            </a:r>
            <a:r>
              <a:rPr lang="zh-CN" altLang="en-US" sz="2800">
                <a:ea typeface="SimSun" charset="0"/>
              </a:rPr>
              <a:t>是标准库定义的一系列全局函数：</a:t>
            </a:r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  <a:sym typeface="+mn-ea"/>
            </a:endParaRPr>
          </a:p>
          <a:p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相当于</a:t>
            </a:r>
            <a:r>
              <a:rPr lang="en-US" altLang="zh-CN" sz="2800">
                <a:ea typeface="SimSun" charset="0"/>
                <a:sym typeface="+mn-ea"/>
              </a:rPr>
              <a:t> js </a:t>
            </a:r>
            <a:r>
              <a:rPr lang="zh-CN" altLang="en-US" sz="2800">
                <a:ea typeface="SimSun" charset="0"/>
                <a:sym typeface="+mn-ea"/>
              </a:rPr>
              <a:t>的</a:t>
            </a:r>
            <a:r>
              <a:rPr lang="en-US" altLang="zh-CN" sz="2800">
                <a:ea typeface="SimSun" charset="0"/>
                <a:sym typeface="+mn-ea"/>
              </a:rPr>
              <a:t> parseInt/parseFloat/parseDouble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  <a:endParaRPr lang="zh-CN" altLang="en-US" sz="2800">
              <a:ea typeface="SimSun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645410" y="6489700"/>
            <a:ext cx="6901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https://en.cppreference.com/w/cpp/string/basic_string/stol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7640" y="4414520"/>
            <a:ext cx="6838950" cy="1285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070" y="2124075"/>
            <a:ext cx="7515225" cy="1343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890" y="3424555"/>
            <a:ext cx="8172450" cy="93345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stoi </a:t>
            </a:r>
            <a:r>
              <a:rPr lang="zh-CN" altLang="en-US">
                <a:ea typeface="SimSun" charset="0"/>
              </a:rPr>
              <a:t>应用案例</a:t>
            </a:r>
            <a:endParaRPr lang="zh-CN" altLang="en-US">
              <a:ea typeface="SimSu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6395" y="1600200"/>
            <a:ext cx="3301365" cy="1736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525" y="1600200"/>
            <a:ext cx="3043555" cy="17157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5305" y="1600200"/>
            <a:ext cx="3331845" cy="204025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78940" y="4564380"/>
            <a:ext cx="8341360" cy="229362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400">
                <a:ea typeface="SimSun" charset="0"/>
              </a:rPr>
              <a:t>stoi </a:t>
            </a:r>
            <a:r>
              <a:rPr lang="zh-CN" altLang="en-US" sz="2400">
                <a:ea typeface="SimSun" charset="0"/>
              </a:rPr>
              <a:t>可以处理数字后面有多余字符的情况，例如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stoi(“42yuan”)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stoi(“42”)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等价，都会返回</a:t>
            </a:r>
            <a:r>
              <a:rPr lang="en-US" altLang="zh-CN" sz="2400">
                <a:ea typeface="SimSun" charset="0"/>
              </a:rPr>
              <a:t> 42</a:t>
            </a:r>
            <a:r>
              <a:rPr lang="zh-CN" altLang="en-US" sz="2400">
                <a:ea typeface="SimSun" charset="0"/>
              </a:rPr>
              <a:t>。后面的</a:t>
            </a:r>
            <a:r>
              <a:rPr lang="en-US" altLang="zh-CN" sz="2400">
                <a:ea typeface="SimSun" charset="0"/>
              </a:rPr>
              <a:t> “yuan” </a:t>
            </a:r>
            <a:r>
              <a:rPr lang="zh-CN" altLang="en-US" sz="2400">
                <a:ea typeface="SimSun" charset="0"/>
              </a:rPr>
              <a:t>会被</a:t>
            </a:r>
            <a:r>
              <a:rPr lang="en-US" altLang="zh-CN" sz="2400">
                <a:ea typeface="SimSun" charset="0"/>
              </a:rPr>
              <a:t> stoi </a:t>
            </a:r>
            <a:r>
              <a:rPr lang="zh-CN" altLang="en-US" sz="2400">
                <a:ea typeface="SimSun" charset="0"/>
              </a:rPr>
              <a:t>略去。</a:t>
            </a:r>
            <a:endParaRPr lang="en-US" altLang="zh-CN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那如何才能知道哪些字符被</a:t>
            </a:r>
            <a:r>
              <a:rPr lang="en-US" altLang="zh-CN" sz="2400">
                <a:ea typeface="SimSun" charset="0"/>
              </a:rPr>
              <a:t> stoi </a:t>
            </a:r>
            <a:r>
              <a:rPr lang="zh-CN" altLang="en-US" sz="2400">
                <a:ea typeface="SimSun" charset="0"/>
              </a:rPr>
              <a:t>略去了呢？或者说，</a:t>
            </a:r>
            <a:r>
              <a:rPr lang="zh-CN" altLang="en-US" sz="2400" b="1">
                <a:ea typeface="SimSun" charset="0"/>
              </a:rPr>
              <a:t>数字部分从哪里结束</a:t>
            </a:r>
            <a:r>
              <a:rPr lang="zh-CN" altLang="en-US" sz="2400">
                <a:ea typeface="SimSun" charset="0"/>
              </a:rPr>
              <a:t>？</a:t>
            </a:r>
            <a:endParaRPr lang="en-US" altLang="zh-CN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这就要用到</a:t>
            </a:r>
            <a:r>
              <a:rPr lang="en-US" altLang="zh-CN" sz="2400">
                <a:ea typeface="SimSun" charset="0"/>
              </a:rPr>
              <a:t> stoi </a:t>
            </a:r>
            <a:r>
              <a:rPr lang="zh-CN" altLang="en-US" sz="2400">
                <a:ea typeface="SimSun" charset="0"/>
              </a:rPr>
              <a:t>的第二参数，他是一个</a:t>
            </a:r>
            <a:r>
              <a:rPr lang="en-US" altLang="zh-CN" sz="2400">
                <a:ea typeface="SimSun" charset="0"/>
              </a:rPr>
              <a:t> size_t </a:t>
            </a:r>
            <a:r>
              <a:rPr lang="zh-CN" altLang="en-US" sz="2400">
                <a:ea typeface="SimSun" charset="0"/>
              </a:rPr>
              <a:t>的指针，默认为</a:t>
            </a:r>
            <a:r>
              <a:rPr lang="en-US" altLang="zh-CN" sz="2400">
                <a:ea typeface="SimSun" charset="0"/>
              </a:rPr>
              <a:t> nullptr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若该指针不为</a:t>
            </a:r>
            <a:r>
              <a:rPr lang="en-US" altLang="zh-CN" sz="2400">
                <a:ea typeface="SimSun" charset="0"/>
              </a:rPr>
              <a:t> nullptr</a:t>
            </a:r>
            <a:r>
              <a:rPr lang="zh-CN" altLang="en-US" sz="2400">
                <a:ea typeface="SimSun" charset="0"/>
              </a:rPr>
              <a:t>，则会往他指向的变量写入一个整数，表示</a:t>
            </a:r>
            <a:r>
              <a:rPr lang="zh-CN" altLang="en-US" sz="2400" b="1">
                <a:ea typeface="SimSun" charset="0"/>
              </a:rPr>
              <a:t>数字部分结束的那个字符所在的位置</a:t>
            </a:r>
            <a:r>
              <a:rPr lang="zh-CN" altLang="en-US" sz="2400">
                <a:ea typeface="SimSun" charset="0"/>
              </a:rPr>
              <a:t>，很绕口？来看个例子就懂了。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例如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stoi(“42yuan”, &amp;pos)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会返回</a:t>
            </a:r>
            <a:r>
              <a:rPr lang="en-US" altLang="zh-CN" sz="2400">
                <a:ea typeface="SimSun" charset="0"/>
              </a:rPr>
              <a:t> 42</a:t>
            </a:r>
            <a:r>
              <a:rPr lang="zh-CN" altLang="en-US" sz="2400">
                <a:ea typeface="SimSun" charset="0"/>
              </a:rPr>
              <a:t>，并把</a:t>
            </a:r>
            <a:r>
              <a:rPr lang="en-US" altLang="zh-CN" sz="2400">
                <a:ea typeface="SimSun" charset="0"/>
              </a:rPr>
              <a:t> pos </a:t>
            </a:r>
            <a:r>
              <a:rPr lang="zh-CN" altLang="en-US" sz="2400">
                <a:ea typeface="SimSun" charset="0"/>
              </a:rPr>
              <a:t>设为</a:t>
            </a:r>
            <a:r>
              <a:rPr lang="en-US" altLang="zh-CN" sz="2400">
                <a:ea typeface="SimSun" charset="0"/>
              </a:rPr>
              <a:t> 2</a:t>
            </a:r>
            <a:r>
              <a:rPr lang="zh-CN" altLang="en-US" sz="2400">
                <a:ea typeface="SimSun" charset="0"/>
              </a:rPr>
              <a:t>。</a:t>
            </a:r>
            <a:r>
              <a:rPr lang="zh-CN" altLang="en-US" sz="2400">
                <a:ea typeface="SimSun" charset="0"/>
              </a:rPr>
              <a:t>因为</a:t>
            </a:r>
            <a:r>
              <a:rPr lang="en-US" altLang="zh-CN" sz="2400">
                <a:ea typeface="SimSun" charset="0"/>
              </a:rPr>
              <a:t> ‘y’ </a:t>
            </a:r>
            <a:r>
              <a:rPr lang="zh-CN" altLang="en-US" sz="2400">
                <a:ea typeface="SimSun" charset="0"/>
              </a:rPr>
              <a:t>是数字部分结束的地方，而</a:t>
            </a:r>
            <a:r>
              <a:rPr lang="en-US" altLang="zh-CN" sz="2400">
                <a:ea typeface="SimSun" charset="0"/>
              </a:rPr>
              <a:t> ‘y’ </a:t>
            </a:r>
            <a:r>
              <a:rPr lang="zh-CN" altLang="en-US" sz="2400">
                <a:ea typeface="SimSun" charset="0"/>
              </a:rPr>
              <a:t>是第三个字符，但是计算机数数从</a:t>
            </a:r>
            <a:r>
              <a:rPr lang="en-US" altLang="zh-CN" sz="2400">
                <a:ea typeface="SimSun" charset="0"/>
              </a:rPr>
              <a:t> 0 </a:t>
            </a:r>
            <a:r>
              <a:rPr lang="zh-CN" altLang="en-US" sz="2400">
                <a:ea typeface="SimSun" charset="0"/>
              </a:rPr>
              <a:t>开始，所以计算机说这是第</a:t>
            </a:r>
            <a:r>
              <a:rPr lang="en-US" altLang="zh-CN" sz="2400">
                <a:ea typeface="SimSun" charset="0"/>
              </a:rPr>
              <a:t> 2 </a:t>
            </a:r>
            <a:r>
              <a:rPr lang="zh-CN" altLang="en-US" sz="2400">
                <a:ea typeface="SimSun" charset="0"/>
              </a:rPr>
              <a:t>个字符，没毛病。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为什么要指针？因为</a:t>
            </a:r>
            <a:r>
              <a:rPr lang="en-US" altLang="zh-CN" sz="2400">
                <a:ea typeface="SimSun" charset="0"/>
              </a:rPr>
              <a:t> stoi </a:t>
            </a:r>
            <a:r>
              <a:rPr lang="zh-CN" altLang="en-US" sz="2400">
                <a:ea typeface="SimSun" charset="0"/>
              </a:rPr>
              <a:t>的返回值已经是</a:t>
            </a:r>
            <a:r>
              <a:rPr lang="en-US" altLang="zh-CN" sz="2400">
                <a:ea typeface="SimSun" charset="0"/>
              </a:rPr>
              <a:t> int </a:t>
            </a:r>
            <a:r>
              <a:rPr lang="zh-CN" altLang="en-US" sz="2400">
                <a:ea typeface="SimSun" charset="0"/>
              </a:rPr>
              <a:t>了，要额外的返回值只能这样。</a:t>
            </a:r>
            <a:endParaRPr lang="en-US" altLang="zh-CN" sz="2400">
              <a:ea typeface="SimSu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0380" y="3398520"/>
            <a:ext cx="8439150" cy="209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stoi </a:t>
            </a:r>
            <a:r>
              <a:rPr lang="zh-CN" altLang="en-US">
                <a:ea typeface="SimSun" charset="0"/>
              </a:rPr>
              <a:t>的第二参数：</a:t>
            </a:r>
            <a:r>
              <a:rPr lang="en-US" altLang="zh-CN">
                <a:ea typeface="SimSun" charset="0"/>
              </a:rPr>
              <a:t>&amp;pos</a:t>
            </a:r>
            <a:endParaRPr lang="en-US" altLang="zh-CN">
              <a:ea typeface="SimSun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827395" y="3608070"/>
            <a:ext cx="2596515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stoi </a:t>
            </a:r>
            <a:r>
              <a:rPr lang="zh-CN" altLang="en-US">
                <a:ea typeface="SimSun" charset="0"/>
              </a:rPr>
              <a:t>的</a:t>
            </a:r>
            <a:r>
              <a:rPr lang="en-US" altLang="zh-CN">
                <a:ea typeface="SimSun" charset="0"/>
              </a:rPr>
              <a:t> &amp;pos </a:t>
            </a:r>
            <a:r>
              <a:rPr lang="zh-CN" altLang="en-US">
                <a:ea typeface="SimSun" charset="0"/>
              </a:rPr>
              <a:t>参数实战案例</a:t>
            </a:r>
            <a:endParaRPr lang="zh-CN" altLang="en-US">
              <a:ea typeface="SimSun" charset="0"/>
            </a:endParaRPr>
          </a:p>
        </p:txBody>
      </p:sp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51785" y="1600200"/>
            <a:ext cx="648779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stoi </a:t>
            </a:r>
            <a:r>
              <a:rPr lang="zh-CN" altLang="en-US">
                <a:ea typeface="SimSun" charset="0"/>
              </a:rPr>
              <a:t>抛出异常的情况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73200"/>
            <a:ext cx="10972800" cy="4525963"/>
          </a:xfrm>
        </p:spPr>
        <p:txBody>
          <a:bodyPr/>
          <a:p>
            <a:r>
              <a:rPr lang="zh-CN" altLang="en-US" sz="2000">
                <a:ea typeface="SimSun" charset="0"/>
              </a:rPr>
              <a:t>如果字符串的开头不是数字，则</a:t>
            </a:r>
            <a:r>
              <a:rPr lang="en-US" altLang="zh-CN" sz="2000">
                <a:ea typeface="SimSun" charset="0"/>
              </a:rPr>
              <a:t> stoi </a:t>
            </a:r>
            <a:r>
              <a:rPr lang="zh-CN" altLang="en-US" sz="2000">
                <a:ea typeface="SimSun" charset="0"/>
              </a:rPr>
              <a:t>会抛出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C00000"/>
                </a:solidFill>
                <a:ea typeface="SimSun" charset="0"/>
              </a:rPr>
              <a:t>std::invalid_argument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异常，可以用</a:t>
            </a:r>
            <a:r>
              <a:rPr lang="en-US" altLang="zh-CN" sz="2000">
                <a:ea typeface="SimSun" charset="0"/>
              </a:rPr>
              <a:t> catch </a:t>
            </a:r>
            <a:r>
              <a:rPr lang="zh-CN" altLang="en-US" sz="2000">
                <a:ea typeface="SimSun" charset="0"/>
              </a:rPr>
              <a:t>捕获。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但是开头可以有空格，例如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0070C0"/>
                </a:solidFill>
                <a:ea typeface="SimSun" charset="0"/>
              </a:rPr>
              <a:t>stoi(“  42yuan”)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可以正常得到</a:t>
            </a:r>
            <a:r>
              <a:rPr lang="en-US" altLang="zh-CN" sz="2000">
                <a:ea typeface="SimSun" charset="0"/>
              </a:rPr>
              <a:t> 42</a:t>
            </a:r>
            <a:r>
              <a:rPr lang="zh-CN" altLang="en-US" sz="2000">
                <a:ea typeface="SimSun" charset="0"/>
              </a:rPr>
              <a:t>，但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0070C0"/>
                </a:solidFill>
                <a:ea typeface="SimSun" charset="0"/>
              </a:rPr>
              <a:t>stoi(“my42yuan”)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就会出错。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开头也可以是正负号（</a:t>
            </a:r>
            <a:r>
              <a:rPr lang="en-US" altLang="zh-CN" sz="2000">
                <a:ea typeface="SimSun" charset="0"/>
              </a:rPr>
              <a:t>‘+</a:t>
            </a:r>
            <a:r>
              <a:rPr lang="en-US" altLang="zh-CN" sz="2000">
                <a:ea typeface="SimSun" charset="0"/>
                <a:sym typeface="+mn-ea"/>
              </a:rPr>
              <a:t>’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或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ea typeface="SimSun" charset="0"/>
                <a:sym typeface="+mn-ea"/>
              </a:rPr>
              <a:t>‘</a:t>
            </a:r>
            <a:r>
              <a:rPr lang="en-US" altLang="zh-CN" sz="2000">
                <a:ea typeface="SimSun" charset="0"/>
              </a:rPr>
              <a:t>-</a:t>
            </a:r>
            <a:r>
              <a:rPr lang="en-US" altLang="zh-CN" sz="2000">
                <a:ea typeface="SimSun" charset="0"/>
                <a:sym typeface="+mn-ea"/>
              </a:rPr>
              <a:t>’</a:t>
            </a:r>
            <a:r>
              <a:rPr lang="zh-CN" altLang="en-US" sz="2000">
                <a:ea typeface="SimSun" charset="0"/>
                <a:sym typeface="+mn-ea"/>
              </a:rPr>
              <a:t>）</a:t>
            </a:r>
            <a:r>
              <a:rPr lang="zh-CN" altLang="en-US" sz="2000">
                <a:ea typeface="SimSun" charset="0"/>
              </a:rPr>
              <a:t>，会被当成数字的一部分，例如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0070C0"/>
                </a:solidFill>
                <a:ea typeface="SimSun" charset="0"/>
              </a:rPr>
              <a:t>stoi(“-42”)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会得到</a:t>
            </a:r>
            <a:r>
              <a:rPr lang="en-US" altLang="zh-CN" sz="2000">
                <a:ea typeface="SimSun" charset="0"/>
              </a:rPr>
              <a:t> -42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8970" y="2639060"/>
            <a:ext cx="8353425" cy="421894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sz="2400">
                <a:ea typeface="SimSun" charset="0"/>
              </a:rPr>
              <a:t>有时候我们的字符串里是十六进制的数字，如何解析呢？例如</a:t>
            </a:r>
            <a:r>
              <a:rPr lang="en-US" altLang="zh-CN" sz="2400">
                <a:ea typeface="SimSun" charset="0"/>
              </a:rPr>
              <a:t> “7cfe”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这就要用到</a:t>
            </a:r>
            <a:r>
              <a:rPr lang="en-US" altLang="zh-CN" sz="2400">
                <a:ea typeface="SimSun" charset="0"/>
              </a:rPr>
              <a:t> stoi </a:t>
            </a:r>
            <a:r>
              <a:rPr lang="zh-CN" altLang="en-US" sz="2400">
                <a:ea typeface="SimSun" charset="0"/>
              </a:rPr>
              <a:t>的第三个参数</a:t>
            </a:r>
            <a:r>
              <a:rPr lang="en-US" altLang="zh-CN" sz="2400">
                <a:ea typeface="SimSun" charset="0"/>
              </a:rPr>
              <a:t> base </a:t>
            </a:r>
            <a:r>
              <a:rPr lang="zh-CN" altLang="en-US" sz="2400">
                <a:ea typeface="SimSun" charset="0"/>
              </a:rPr>
              <a:t>了，他默认为</a:t>
            </a:r>
            <a:r>
              <a:rPr lang="en-US" altLang="zh-CN" sz="2400">
                <a:ea typeface="SimSun" charset="0"/>
              </a:rPr>
              <a:t> 10</a:t>
            </a:r>
            <a:r>
              <a:rPr lang="zh-CN" altLang="en-US" sz="2400">
                <a:ea typeface="SimSun" charset="0"/>
              </a:rPr>
              <a:t>，代表十进制。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如果需要解析十六进制的数字就把</a:t>
            </a:r>
            <a:r>
              <a:rPr lang="en-US" altLang="zh-CN" sz="2400">
                <a:ea typeface="SimSun" charset="0"/>
              </a:rPr>
              <a:t> base </a:t>
            </a:r>
            <a:r>
              <a:rPr lang="zh-CN" altLang="en-US" sz="2400">
                <a:ea typeface="SimSun" charset="0"/>
              </a:rPr>
              <a:t>设</a:t>
            </a:r>
            <a:r>
              <a:rPr lang="zh-CN" altLang="en-US" sz="2400">
                <a:ea typeface="SimSun" charset="0"/>
              </a:rPr>
              <a:t>为</a:t>
            </a:r>
            <a:r>
              <a:rPr lang="en-US" altLang="zh-CN" sz="2400">
                <a:ea typeface="SimSun" charset="0"/>
              </a:rPr>
              <a:t> 16</a:t>
            </a:r>
            <a:r>
              <a:rPr lang="zh-CN" altLang="en-US" sz="2400">
                <a:ea typeface="SimSun" charset="0"/>
              </a:rPr>
              <a:t>，八进制就让</a:t>
            </a:r>
            <a:r>
              <a:rPr lang="en-US" altLang="zh-CN" sz="2400">
                <a:ea typeface="SimSun" charset="0"/>
              </a:rPr>
              <a:t> base </a:t>
            </a:r>
            <a:r>
              <a:rPr lang="zh-CN" altLang="en-US" sz="2400">
                <a:ea typeface="SimSun" charset="0"/>
              </a:rPr>
              <a:t>为</a:t>
            </a:r>
            <a:r>
              <a:rPr lang="en-US" altLang="zh-CN" sz="2400">
                <a:ea typeface="SimSun" charset="0"/>
              </a:rPr>
              <a:t> 8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因为指定第三参数前需要先指定第二参数，如果不用第二参数，写个</a:t>
            </a:r>
            <a:r>
              <a:rPr lang="en-US" altLang="zh-CN" sz="2400">
                <a:ea typeface="SimSun" charset="0"/>
              </a:rPr>
              <a:t> nullptr </a:t>
            </a:r>
            <a:r>
              <a:rPr lang="zh-CN" altLang="en-US" sz="2400">
                <a:ea typeface="SimSun" charset="0"/>
              </a:rPr>
              <a:t>就行了，例如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stoi(“7cfe”, nullptr, 16)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会得到</a:t>
            </a:r>
            <a:r>
              <a:rPr lang="en-US" altLang="zh-CN" sz="2400">
                <a:ea typeface="SimSun" charset="0"/>
              </a:rPr>
              <a:t> 31198</a:t>
            </a:r>
            <a:r>
              <a:rPr lang="zh-CN" altLang="en-US" sz="2400">
                <a:ea typeface="SimSun" charset="0"/>
              </a:rPr>
              <a:t>（</a:t>
            </a:r>
            <a:r>
              <a:rPr lang="en-US" altLang="zh-CN" sz="2400">
                <a:ea typeface="SimSun" charset="0"/>
              </a:rPr>
              <a:t>0x7cfe </a:t>
            </a:r>
            <a:r>
              <a:rPr lang="zh-CN" altLang="en-US" sz="2400">
                <a:ea typeface="SimSun" charset="0"/>
              </a:rPr>
              <a:t>的十进制）。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注意：</a:t>
            </a:r>
            <a:r>
              <a:rPr lang="en-US" altLang="zh-CN" sz="2400">
                <a:ea typeface="SimSun" charset="0"/>
              </a:rPr>
              <a:t>stoi </a:t>
            </a:r>
            <a:r>
              <a:rPr lang="zh-CN" altLang="en-US" sz="2400">
                <a:ea typeface="SimSun" charset="0"/>
              </a:rPr>
              <a:t>默认是十进制的，如果写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stoi(“7cfe”)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会得到</a:t>
            </a:r>
            <a:r>
              <a:rPr lang="en-US" altLang="zh-CN" sz="2400">
                <a:ea typeface="SimSun" charset="0"/>
              </a:rPr>
              <a:t> 7</a:t>
            </a:r>
            <a:r>
              <a:rPr lang="zh-CN" altLang="en-US" sz="2400">
                <a:ea typeface="SimSun" charset="0"/>
              </a:rPr>
              <a:t>，因为他只认识</a:t>
            </a:r>
            <a:r>
              <a:rPr lang="en-US" altLang="zh-CN" sz="2400">
                <a:ea typeface="SimSun" charset="0"/>
              </a:rPr>
              <a:t> ‘7’ </a:t>
            </a:r>
            <a:r>
              <a:rPr lang="zh-CN" altLang="en-US" sz="2400">
                <a:ea typeface="SimSun" charset="0"/>
              </a:rPr>
              <a:t>是数字，把</a:t>
            </a:r>
            <a:r>
              <a:rPr lang="en-US" altLang="zh-CN" sz="2400">
                <a:ea typeface="SimSun" charset="0"/>
              </a:rPr>
              <a:t> “cfe” </a:t>
            </a:r>
            <a:r>
              <a:rPr lang="zh-CN" altLang="en-US" sz="2400">
                <a:ea typeface="SimSun" charset="0"/>
              </a:rPr>
              <a:t>看做额外字符忽略掉了（因为</a:t>
            </a:r>
            <a:r>
              <a:rPr lang="en-US" altLang="zh-CN" sz="2400">
                <a:ea typeface="SimSun" charset="0"/>
              </a:rPr>
              <a:t> c </a:t>
            </a:r>
            <a:r>
              <a:rPr lang="zh-CN" altLang="en-US" sz="2400">
                <a:ea typeface="SimSun" charset="0"/>
              </a:rPr>
              <a:t>不是十进制意义下的数字）。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十六进制的字母</a:t>
            </a:r>
            <a:r>
              <a:rPr lang="zh-CN" altLang="en-US" sz="2400">
                <a:ea typeface="SimSun" charset="0"/>
              </a:rPr>
              <a:t>无视大小写，例如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stoi(“7CFE”, nullptr, 16) </a:t>
            </a:r>
            <a:r>
              <a:rPr lang="zh-CN" altLang="en-US" sz="2400">
                <a:ea typeface="SimSun" charset="0"/>
                <a:sym typeface="+mn-ea"/>
              </a:rPr>
              <a:t>的也会得到</a:t>
            </a:r>
            <a:r>
              <a:rPr lang="en-US" altLang="zh-CN" sz="2400">
                <a:ea typeface="SimSun" charset="0"/>
                <a:sym typeface="+mn-ea"/>
              </a:rPr>
              <a:t> 31198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zh-CN" altLang="en-US" sz="2400">
              <a:ea typeface="SimSun" charset="0"/>
            </a:endParaRPr>
          </a:p>
          <a:p>
            <a:endParaRPr lang="zh-CN" altLang="en-US" sz="2400">
              <a:ea typeface="SimSu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7365" y="2988945"/>
            <a:ext cx="8439150" cy="209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stoi </a:t>
            </a:r>
            <a:r>
              <a:rPr lang="zh-CN" altLang="en-US">
                <a:ea typeface="SimSun" charset="0"/>
              </a:rPr>
              <a:t>的第三参数：</a:t>
            </a:r>
            <a:r>
              <a:rPr lang="en-US" altLang="zh-CN">
                <a:ea typeface="SimSun" charset="0"/>
              </a:rPr>
              <a:t>base</a:t>
            </a:r>
            <a:endParaRPr lang="en-US" altLang="zh-CN">
              <a:ea typeface="SimSun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8494395" y="3197860"/>
            <a:ext cx="1544955" cy="63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stoi </a:t>
            </a:r>
            <a:r>
              <a:rPr lang="zh-CN" altLang="en-US">
                <a:ea typeface="SimSun" charset="0"/>
              </a:rPr>
              <a:t>的</a:t>
            </a:r>
            <a:r>
              <a:rPr lang="en-US" altLang="zh-CN">
                <a:ea typeface="SimSun" charset="0"/>
              </a:rPr>
              <a:t> base </a:t>
            </a:r>
            <a:r>
              <a:rPr lang="zh-CN" altLang="en-US">
                <a:ea typeface="SimSun" charset="0"/>
              </a:rPr>
              <a:t>参数实战案例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04670" y="1600200"/>
            <a:ext cx="858139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冷知识：</a:t>
            </a:r>
            <a:r>
              <a:rPr lang="en-US"/>
              <a:t>stof </a:t>
            </a:r>
            <a:r>
              <a:rPr lang="zh-CN" altLang="en-US">
                <a:ea typeface="SimSun" charset="0"/>
              </a:rPr>
              <a:t>支持科学计数法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94610" y="1600200"/>
            <a:ext cx="700214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ea typeface="SimSun" charset="0"/>
              </a:rPr>
              <a:t>计算机如何表达字符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sz="2400">
                <a:ea typeface="SimSun" charset="0"/>
              </a:rPr>
              <a:t>除了可显示字符</a:t>
            </a:r>
            <a:r>
              <a:rPr lang="en-US" altLang="zh-CN" sz="2400">
                <a:ea typeface="SimSun" charset="0"/>
              </a:rPr>
              <a:t>(printable character)</a:t>
            </a:r>
            <a:r>
              <a:rPr lang="zh-CN" altLang="en-US" sz="2400">
                <a:ea typeface="SimSun" charset="0"/>
              </a:rPr>
              <a:t>外，</a:t>
            </a:r>
            <a:r>
              <a:rPr lang="en-US" altLang="zh-CN" sz="2400">
                <a:ea typeface="SimSun" charset="0"/>
              </a:rPr>
              <a:t>ASCII </a:t>
            </a:r>
            <a:r>
              <a:rPr lang="zh-CN" altLang="en-US" sz="2400">
                <a:ea typeface="SimSun" charset="0"/>
              </a:rPr>
              <a:t>还规定了一类特殊的</a:t>
            </a:r>
            <a:r>
              <a:rPr lang="zh-CN" altLang="en-US" sz="2400" b="1">
                <a:ea typeface="SimSun" charset="0"/>
              </a:rPr>
              <a:t>控制字符</a:t>
            </a:r>
            <a:r>
              <a:rPr lang="en-US" altLang="zh-CN" sz="2400" b="1">
                <a:ea typeface="SimSun" charset="0"/>
              </a:rPr>
              <a:t>(control character)</a:t>
            </a:r>
            <a:r>
              <a:rPr lang="zh-CN" altLang="en-US" sz="2400">
                <a:ea typeface="SimSun" charset="0"/>
              </a:rPr>
              <a:t>：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0 </a:t>
            </a:r>
            <a:r>
              <a:rPr lang="zh-CN" altLang="en-US" sz="2400">
                <a:ea typeface="SimSun" charset="0"/>
              </a:rPr>
              <a:t>表示空字符（</a:t>
            </a:r>
            <a:r>
              <a:rPr lang="en-US" altLang="zh-CN" sz="2400">
                <a:ea typeface="SimSun" charset="0"/>
              </a:rPr>
              <a:t>‘\0’</a:t>
            </a:r>
            <a:r>
              <a:rPr lang="zh-CN" altLang="en-US" sz="2400">
                <a:ea typeface="SimSun" charset="0"/>
              </a:rPr>
              <a:t>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9 </a:t>
            </a:r>
            <a:r>
              <a:rPr lang="zh-CN" altLang="en-US" sz="2400">
                <a:ea typeface="SimSun" charset="0"/>
              </a:rPr>
              <a:t>表示</a:t>
            </a:r>
            <a:r>
              <a:rPr lang="en-US" altLang="zh-CN" sz="2400">
                <a:ea typeface="SimSun" charset="0"/>
              </a:rPr>
              <a:t> Tab </a:t>
            </a:r>
            <a:r>
              <a:rPr lang="zh-CN" altLang="en-US" sz="2400">
                <a:ea typeface="SimSun" charset="0"/>
              </a:rPr>
              <a:t>制表符（</a:t>
            </a:r>
            <a:r>
              <a:rPr lang="en-US" altLang="zh-CN" sz="2400">
                <a:ea typeface="SimSun" charset="0"/>
              </a:rPr>
              <a:t>‘\t’</a:t>
            </a:r>
            <a:r>
              <a:rPr lang="zh-CN" altLang="en-US" sz="2400">
                <a:ea typeface="SimSun" charset="0"/>
              </a:rPr>
              <a:t>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10 </a:t>
            </a:r>
            <a:r>
              <a:rPr lang="zh-CN" altLang="en-US" sz="2400">
                <a:ea typeface="SimSun" charset="0"/>
              </a:rPr>
              <a:t>表示换行（</a:t>
            </a:r>
            <a:r>
              <a:rPr lang="en-US" altLang="zh-CN" sz="2400">
                <a:ea typeface="SimSun" charset="0"/>
              </a:rPr>
              <a:t>‘\n’</a:t>
            </a:r>
            <a:r>
              <a:rPr lang="zh-CN" altLang="en-US" sz="2400">
                <a:ea typeface="SimSun" charset="0"/>
              </a:rPr>
              <a:t>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13 </a:t>
            </a:r>
            <a:r>
              <a:rPr lang="zh-CN" altLang="en-US" sz="2400">
                <a:ea typeface="SimSun" charset="0"/>
              </a:rPr>
              <a:t>表示回车（</a:t>
            </a:r>
            <a:r>
              <a:rPr lang="en-US" altLang="zh-CN" sz="2400">
                <a:ea typeface="SimSun" charset="0"/>
              </a:rPr>
              <a:t>‘\r’</a:t>
            </a:r>
            <a:r>
              <a:rPr lang="zh-CN" altLang="en-US" sz="2400">
                <a:ea typeface="SimSun" charset="0"/>
              </a:rPr>
              <a:t>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27 </a:t>
            </a:r>
            <a:r>
              <a:rPr lang="zh-CN" altLang="en-US" sz="2400">
                <a:ea typeface="SimSun" charset="0"/>
              </a:rPr>
              <a:t>表示</a:t>
            </a:r>
            <a:r>
              <a:rPr lang="en-US" altLang="zh-CN" sz="2400">
                <a:ea typeface="SimSun" charset="0"/>
              </a:rPr>
              <a:t> ESC </a:t>
            </a:r>
            <a:r>
              <a:rPr lang="zh-CN" altLang="en-US" sz="2400">
                <a:ea typeface="SimSun" charset="0"/>
              </a:rPr>
              <a:t>键（</a:t>
            </a:r>
            <a:r>
              <a:rPr lang="en-US" altLang="zh-CN" sz="2400">
                <a:ea typeface="SimSun" charset="0"/>
              </a:rPr>
              <a:t>‘\x1b’</a:t>
            </a:r>
            <a:r>
              <a:rPr lang="zh-CN" altLang="en-US" sz="2400">
                <a:ea typeface="SimSun" charset="0"/>
              </a:rPr>
              <a:t>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127 </a:t>
            </a:r>
            <a:r>
              <a:rPr lang="zh-CN" altLang="en-US" sz="2400">
                <a:ea typeface="SimSun" charset="0"/>
              </a:rPr>
              <a:t>表示</a:t>
            </a:r>
            <a:r>
              <a:rPr lang="en-US" altLang="zh-CN" sz="2400">
                <a:ea typeface="SimSun" charset="0"/>
              </a:rPr>
              <a:t> DEL </a:t>
            </a:r>
            <a:r>
              <a:rPr lang="zh-CN" altLang="en-US" sz="2400">
                <a:ea typeface="SimSun" charset="0"/>
              </a:rPr>
              <a:t>键（</a:t>
            </a:r>
            <a:r>
              <a:rPr lang="en-US" altLang="zh-CN" sz="2400">
                <a:ea typeface="SimSun" charset="0"/>
              </a:rPr>
              <a:t>‘\x7f’</a:t>
            </a:r>
            <a:r>
              <a:rPr lang="zh-CN" altLang="en-US" sz="2400">
                <a:ea typeface="SimSun" charset="0"/>
              </a:rPr>
              <a:t>）等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0~31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127 </a:t>
            </a:r>
            <a:r>
              <a:rPr lang="zh-CN" altLang="en-US" sz="2400">
                <a:ea typeface="SimSun" charset="0"/>
              </a:rPr>
              <a:t>这些整数，就构成了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码中控制字符的部分。</a:t>
            </a:r>
            <a:endParaRPr lang="zh-CN" altLang="en-US" sz="2400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509395" y="1106170"/>
            <a:ext cx="3620770" cy="575183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字符串流</a:t>
            </a:r>
            <a:endParaRPr lang="en-US" altLang="zh-CN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5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那</a:t>
            </a:r>
            <a:r>
              <a:rPr lang="en-US" altLang="zh-CN">
                <a:ea typeface="SimSun" charset="0"/>
              </a:rPr>
              <a:t> </a:t>
            </a:r>
            <a:r>
              <a:rPr lang="en-US"/>
              <a:t>to_string </a:t>
            </a:r>
            <a:r>
              <a:rPr lang="zh-CN" altLang="en-US">
                <a:ea typeface="SimSun" charset="0"/>
              </a:rPr>
              <a:t>能不能指定十六进制？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>
                <a:ea typeface="SimSun" charset="0"/>
              </a:rPr>
              <a:t>很遗憾，</a:t>
            </a:r>
            <a:r>
              <a:rPr lang="en-US" altLang="zh-CN" sz="2400">
                <a:ea typeface="SimSun" charset="0"/>
              </a:rPr>
              <a:t>to_string </a:t>
            </a:r>
            <a:r>
              <a:rPr lang="zh-CN" altLang="en-US" sz="2400">
                <a:ea typeface="SimSun" charset="0"/>
              </a:rPr>
              <a:t>是个缓解</a:t>
            </a:r>
            <a:r>
              <a:rPr lang="zh-CN" altLang="en-US" sz="2400">
                <a:ea typeface="SimSun" charset="0"/>
                <a:sym typeface="+mn-ea"/>
              </a:rPr>
              <a:t>“</a:t>
            </a:r>
            <a:r>
              <a:rPr lang="zh-CN" altLang="en-US" sz="2400">
                <a:ea typeface="SimSun" charset="0"/>
              </a:rPr>
              <a:t>键盘压力”的帮手函数，功能根本不全。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用</a:t>
            </a:r>
            <a:r>
              <a:rPr lang="en-US" altLang="zh-CN" sz="2400">
                <a:ea typeface="SimSun" charset="0"/>
              </a:rPr>
              <a:t> + </a:t>
            </a:r>
            <a:r>
              <a:rPr lang="zh-CN" altLang="en-US" sz="2400">
                <a:ea typeface="SimSun" charset="0"/>
              </a:rPr>
              <a:t>来拼接字符串也只是初学者的做法，他们并不是专业的字符串格式化工具。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想要完整的功能（指定多少进制，左右对齐等），可以用专业的做法</a:t>
            </a:r>
            <a:r>
              <a:rPr lang="zh-CN" sz="2400">
                <a:ea typeface="SimSun" charset="0"/>
              </a:rPr>
              <a:t>：</a:t>
            </a:r>
            <a:endParaRPr lang="zh-CN" sz="2400">
              <a:ea typeface="SimSun" charset="0"/>
            </a:endParaRPr>
          </a:p>
          <a:p>
            <a:pPr marL="457200" indent="-457200">
              <a:buAutoNum type="arabicPeriod"/>
            </a:pPr>
            <a:r>
              <a:rPr lang="zh-CN" sz="2400">
                <a:ea typeface="SimSun" charset="0"/>
              </a:rPr>
              <a:t>古代</a:t>
            </a:r>
            <a:r>
              <a:rPr lang="en-US" altLang="zh-CN" sz="2400">
                <a:ea typeface="SimSun" charset="0"/>
              </a:rPr>
              <a:t> C </a:t>
            </a:r>
            <a:r>
              <a:rPr lang="zh-CN" altLang="en-US" sz="2400">
                <a:ea typeface="SimSun" charset="0"/>
              </a:rPr>
              <a:t>语言的</a:t>
            </a:r>
            <a:r>
              <a:rPr lang="en-US" altLang="zh-CN" sz="2400">
                <a:ea typeface="SimSun" charset="0"/>
              </a:rPr>
              <a:t> sprintf</a:t>
            </a:r>
            <a:endParaRPr lang="zh-CN" sz="2400">
              <a:ea typeface="SimSun" charset="0"/>
            </a:endParaRPr>
          </a:p>
          <a:p>
            <a:pPr marL="457200" indent="-457200">
              <a:buAutoNum type="arabicPeriod"/>
            </a:pPr>
            <a:r>
              <a:rPr lang="zh-CN" altLang="en-US" sz="2400">
                <a:ea typeface="SimSun" charset="0"/>
              </a:rPr>
              <a:t>古代</a:t>
            </a:r>
            <a:r>
              <a:rPr lang="en-US" altLang="zh-CN" sz="2400">
                <a:ea typeface="SimSun" charset="0"/>
              </a:rPr>
              <a:t> C++ </a:t>
            </a:r>
            <a:r>
              <a:rPr lang="zh-CN" altLang="en-US" sz="2400">
                <a:ea typeface="SimSun" charset="0"/>
              </a:rPr>
              <a:t>的</a:t>
            </a:r>
            <a:r>
              <a:rPr lang="en-US" altLang="zh-CN" sz="2400">
                <a:ea typeface="SimSun" charset="0"/>
              </a:rPr>
              <a:t> stringstream</a:t>
            </a:r>
            <a:endParaRPr lang="en-US" altLang="zh-CN" sz="2400">
              <a:ea typeface="SimSun" charset="0"/>
            </a:endParaRPr>
          </a:p>
          <a:p>
            <a:pPr marL="457200" indent="-457200">
              <a:buAutoNum type="arabicPeriod"/>
            </a:pPr>
            <a:r>
              <a:rPr lang="en-US" altLang="zh-CN" sz="2400">
                <a:ea typeface="SimSun" charset="0"/>
              </a:rPr>
              <a:t>C++20 </a:t>
            </a:r>
            <a:r>
              <a:rPr lang="zh-CN" altLang="en-US" sz="2400">
                <a:ea typeface="SimSun" charset="0"/>
              </a:rPr>
              <a:t>新增的</a:t>
            </a:r>
            <a:r>
              <a:rPr lang="en-US" altLang="zh-CN" sz="2400">
                <a:ea typeface="SimSun" charset="0"/>
              </a:rPr>
              <a:t> std::format</a:t>
            </a:r>
            <a:endParaRPr lang="en-US" altLang="zh-CN" sz="2400">
              <a:ea typeface="SimSun" charset="0"/>
            </a:endParaRPr>
          </a:p>
          <a:p>
            <a:pPr marL="457200" indent="-457200">
              <a:buAutoNum type="arabicPeriod"/>
            </a:pPr>
            <a:r>
              <a:rPr lang="zh-CN" altLang="en-US" sz="2400">
                <a:ea typeface="SimSun" charset="0"/>
              </a:rPr>
              <a:t>第三方库提供的</a:t>
            </a:r>
            <a:r>
              <a:rPr lang="en-US" altLang="zh-CN" sz="2400">
                <a:ea typeface="SimSun" charset="0"/>
              </a:rPr>
              <a:t> fmt::format</a:t>
            </a:r>
            <a:r>
              <a:rPr lang="zh-CN" altLang="en-US" sz="2400">
                <a:ea typeface="SimSun" charset="0"/>
              </a:rPr>
              <a:t>（https://github.com/fmtlib/fmt</a:t>
            </a:r>
            <a:r>
              <a:rPr lang="zh-CN" altLang="en-US" sz="2400">
                <a:ea typeface="SimSun" charset="0"/>
                <a:sym typeface="+mn-ea"/>
              </a:rPr>
              <a:t>）</a:t>
            </a:r>
            <a:endParaRPr lang="zh-CN" altLang="en-US" sz="2400">
              <a:ea typeface="SimSun" charset="0"/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 sz="2400">
                <a:ea typeface="SimSun" charset="0"/>
              </a:rPr>
              <a:t>参考小彭老师在</a:t>
            </a:r>
            <a:r>
              <a:rPr lang="en-US" altLang="zh-CN" sz="2400">
                <a:ea typeface="SimSun" charset="0"/>
              </a:rPr>
              <a:t> zeno </a:t>
            </a:r>
            <a:r>
              <a:rPr lang="zh-CN" altLang="en-US" sz="2400">
                <a:ea typeface="SimSun" charset="0"/>
              </a:rPr>
              <a:t>里手撸的</a:t>
            </a:r>
            <a:r>
              <a:rPr lang="zh-CN" sz="2400">
                <a:ea typeface="SimSun" charset="0"/>
              </a:rPr>
              <a:t>两个函数（能支持任意</a:t>
            </a:r>
            <a:r>
              <a:rPr lang="en-US" altLang="zh-CN" sz="2400">
                <a:ea typeface="SimSun" charset="0"/>
              </a:rPr>
              <a:t> STL </a:t>
            </a:r>
            <a:r>
              <a:rPr lang="zh-CN" sz="2400">
                <a:ea typeface="SimSun" charset="0"/>
              </a:rPr>
              <a:t>容器的打印）</a:t>
            </a:r>
            <a:r>
              <a:rPr lang="zh-CN" altLang="en-US" sz="2400">
                <a:ea typeface="SimSun" charset="0"/>
              </a:rPr>
              <a:t>：</a:t>
            </a:r>
            <a:endParaRPr lang="zh-CN" altLang="en-US" sz="2400">
              <a:ea typeface="SimSun" charset="0"/>
            </a:endParaRPr>
          </a:p>
          <a:p>
            <a:r>
              <a:rPr lang="zh-CN" altLang="en-US" sz="1600">
                <a:ea typeface="SimSun" charset="0"/>
              </a:rPr>
              <a:t>https://github.com/zenustech/zeno/blob/master/zeno/include/zeno/utils/to_string.h</a:t>
            </a:r>
            <a:endParaRPr lang="zh-CN" altLang="en-US" sz="1600">
              <a:ea typeface="SimSun" charset="0"/>
            </a:endParaRPr>
          </a:p>
          <a:p>
            <a:r>
              <a:rPr lang="zh-CN" altLang="en-US" sz="1600">
                <a:ea typeface="SimSun" charset="0"/>
                <a:sym typeface="+mn-ea"/>
              </a:rPr>
              <a:t>https://github.com/zenustech/zeno/blob/master/zeno/include/zeno/utils/</a:t>
            </a:r>
            <a:r>
              <a:rPr lang="en-US" altLang="zh-CN" sz="1600">
                <a:ea typeface="SimSun" charset="0"/>
                <a:sym typeface="+mn-ea"/>
              </a:rPr>
              <a:t>format</a:t>
            </a:r>
            <a:r>
              <a:rPr lang="zh-CN" altLang="en-US" sz="1600">
                <a:ea typeface="SimSun" charset="0"/>
                <a:sym typeface="+mn-ea"/>
              </a:rPr>
              <a:t>.h</a:t>
            </a:r>
            <a:endParaRPr lang="zh-CN" altLang="en-US" sz="1600">
              <a:ea typeface="SimSun" charset="0"/>
            </a:endParaRPr>
          </a:p>
          <a:p>
            <a:endParaRPr lang="zh-CN" altLang="en-US" sz="1600">
              <a:ea typeface="SimSun" charset="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ea typeface="SimSun" charset="0"/>
              </a:rPr>
              <a:t>cout </a:t>
            </a:r>
            <a:r>
              <a:rPr lang="zh-CN" altLang="en-US">
                <a:ea typeface="SimSun" charset="0"/>
              </a:rPr>
              <a:t>支持十六进制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28190" y="1629410"/>
            <a:ext cx="8134350" cy="446722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9355" y="2331720"/>
            <a:ext cx="4652645" cy="45262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官方推荐用</a:t>
            </a:r>
            <a:r>
              <a:rPr lang="en-US" altLang="zh-CN">
                <a:ea typeface="SimSun" charset="0"/>
              </a:rPr>
              <a:t> stringstream </a:t>
            </a:r>
            <a:r>
              <a:rPr lang="zh-CN" altLang="en-US">
                <a:ea typeface="SimSun" charset="0"/>
              </a:rPr>
              <a:t>取代</a:t>
            </a:r>
            <a:r>
              <a:rPr lang="en-US" altLang="zh-CN">
                <a:ea typeface="SimSun" charset="0"/>
              </a:rPr>
              <a:t> to_string</a:t>
            </a:r>
            <a:endParaRPr lang="en-US" altLang="zh-CN">
              <a:ea typeface="SimSun" charset="0"/>
            </a:endParaRPr>
          </a:p>
        </p:txBody>
      </p:sp>
      <p:sp>
        <p:nvSpPr>
          <p:cNvPr id="5" name="Content Placeholder 4"/>
          <p:cNvSpPr/>
          <p:nvPr>
            <p:ph idx="1"/>
          </p:nvPr>
        </p:nvSpPr>
        <p:spPr/>
        <p:txBody>
          <a:bodyPr/>
          <a:p>
            <a:r>
              <a:rPr lang="en-US" sz="2400"/>
              <a:t>cout </a:t>
            </a:r>
            <a:r>
              <a:rPr lang="zh-CN" altLang="en-US" sz="2400">
                <a:ea typeface="SimSun" charset="0"/>
              </a:rPr>
              <a:t>这么方便，能不能让他不要直接输出到控制台，而是把结果存到一个字符串呢？这正是字符串流</a:t>
            </a:r>
            <a:r>
              <a:rPr lang="en-US" altLang="zh-CN" sz="2400">
                <a:ea typeface="SimSun" charset="0"/>
              </a:rPr>
              <a:t> stringstream </a:t>
            </a:r>
            <a:r>
              <a:rPr lang="zh-CN" altLang="en-US" sz="2400">
                <a:ea typeface="SimSun" charset="0"/>
              </a:rPr>
              <a:t>的作用。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cout </a:t>
            </a:r>
            <a:r>
              <a:rPr lang="zh-CN" altLang="en-US" sz="2400">
                <a:ea typeface="SimSun" charset="0"/>
              </a:rPr>
              <a:t>完全一样，同样的</a:t>
            </a:r>
            <a:r>
              <a:rPr lang="en-US" altLang="zh-CN" sz="2400">
                <a:ea typeface="SimSun" charset="0"/>
              </a:rPr>
              <a:t> &lt;&lt;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hex </a:t>
            </a:r>
            <a:r>
              <a:rPr lang="zh-CN" altLang="en-US" sz="2400">
                <a:ea typeface="SimSun" charset="0"/>
              </a:rPr>
              <a:t>选项。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但是他的输出会保存到一个字符串里。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调用成员函数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ea typeface="SimSun" charset="0"/>
                <a:sym typeface="+mn-ea"/>
              </a:rPr>
              <a:t>.str() </a:t>
            </a:r>
            <a:r>
              <a:rPr lang="zh-CN" altLang="en-US" sz="2400">
                <a:ea typeface="SimSun" charset="0"/>
                <a:sym typeface="+mn-ea"/>
              </a:rPr>
              <a:t>就能取出这个字符串了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之后这个字符串就可以用作其他用途，比如</a:t>
            </a:r>
            <a:endParaRPr lang="zh-CN" altLang="en-US" sz="2400">
              <a:ea typeface="SimSun" charset="0"/>
            </a:endParaRPr>
          </a:p>
          <a:p>
            <a:pPr marL="0" indent="0">
              <a:buNone/>
            </a:pPr>
            <a:r>
              <a:rPr lang="en-US" altLang="zh-CN" sz="2400">
                <a:ea typeface="SimSun" charset="0"/>
                <a:sym typeface="+mn-ea"/>
              </a:rPr>
              <a:t>    printf </a:t>
            </a:r>
            <a:r>
              <a:rPr lang="zh-CN" altLang="en-US" sz="2400">
                <a:ea typeface="SimSun" charset="0"/>
                <a:sym typeface="+mn-ea"/>
              </a:rPr>
              <a:t>打印，或者用于查询数据库，都没问题。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这里比较无聊，最后还是直接输出到了</a:t>
            </a:r>
            <a:r>
              <a:rPr lang="en-US" altLang="zh-CN" sz="2400">
                <a:ea typeface="SimSun" charset="0"/>
              </a:rPr>
              <a:t> cout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stringstream </a:t>
            </a:r>
            <a:r>
              <a:rPr lang="zh-CN" altLang="en-US">
                <a:ea typeface="SimSun" charset="0"/>
              </a:rPr>
              <a:t>也可以取代</a:t>
            </a:r>
            <a:r>
              <a:rPr lang="en-US" altLang="zh-CN">
                <a:ea typeface="SimSun" charset="0"/>
              </a:rPr>
              <a:t> stoi</a:t>
            </a:r>
            <a:endParaRPr lang="en-US" altLang="zh-CN">
              <a:ea typeface="SimSun" charset="0"/>
            </a:endParaRPr>
          </a:p>
        </p:txBody>
      </p:sp>
      <p:sp>
        <p:nvSpPr>
          <p:cNvPr id="5" name="Content Placeholder 4"/>
          <p:cNvSpPr/>
          <p:nvPr>
            <p:ph idx="1"/>
          </p:nvPr>
        </p:nvSpPr>
        <p:spPr/>
        <p:txBody>
          <a:bodyPr/>
          <a:p>
            <a:r>
              <a:rPr lang="zh-CN" altLang="en-US" sz="2400">
                <a:ea typeface="SimSun" charset="0"/>
              </a:rPr>
              <a:t>刚刚展示了</a:t>
            </a:r>
            <a:r>
              <a:rPr lang="en-US" altLang="zh-CN" sz="2400">
                <a:ea typeface="SimSun" charset="0"/>
              </a:rPr>
              <a:t> stringstream </a:t>
            </a:r>
            <a:r>
              <a:rPr lang="zh-CN" altLang="en-US" sz="2400">
                <a:ea typeface="SimSun" charset="0"/>
              </a:rPr>
              <a:t>模仿</a:t>
            </a:r>
            <a:r>
              <a:rPr lang="en-US" altLang="zh-CN" sz="2400">
                <a:ea typeface="SimSun" charset="0"/>
              </a:rPr>
              <a:t> cout </a:t>
            </a:r>
            <a:r>
              <a:rPr lang="zh-CN" altLang="en-US" sz="2400">
                <a:ea typeface="SimSun" charset="0"/>
              </a:rPr>
              <a:t>的方法。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stringstream </a:t>
            </a:r>
            <a:r>
              <a:rPr lang="zh-CN" altLang="en-US" sz="2400">
                <a:ea typeface="SimSun" charset="0"/>
              </a:rPr>
              <a:t>也可以模仿</a:t>
            </a:r>
            <a:r>
              <a:rPr lang="en-US" altLang="zh-CN" sz="2400">
                <a:ea typeface="SimSun" charset="0"/>
              </a:rPr>
              <a:t> cin</a:t>
            </a:r>
            <a:r>
              <a:rPr lang="zh-CN" altLang="en-US" sz="2400">
                <a:ea typeface="SimSun" charset="0"/>
              </a:rPr>
              <a:t>，用</a:t>
            </a:r>
            <a:r>
              <a:rPr lang="en-US" altLang="zh-CN" sz="2400">
                <a:ea typeface="SimSun" charset="0"/>
              </a:rPr>
              <a:t> &gt;&gt; </a:t>
            </a:r>
            <a:r>
              <a:rPr lang="zh-CN" altLang="en-US" sz="2400">
                <a:ea typeface="SimSun" charset="0"/>
              </a:rPr>
              <a:t>即可。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总结：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&lt;&lt; </a:t>
            </a:r>
            <a:r>
              <a:rPr lang="zh-CN" altLang="en-US" sz="2400">
                <a:ea typeface="SimSun" charset="0"/>
              </a:rPr>
              <a:t>可以模仿</a:t>
            </a:r>
            <a:r>
              <a:rPr lang="en-US" altLang="zh-CN" sz="2400">
                <a:ea typeface="SimSun" charset="0"/>
              </a:rPr>
              <a:t> cout</a:t>
            </a:r>
            <a:r>
              <a:rPr lang="zh-CN" altLang="en-US" sz="2400">
                <a:ea typeface="SimSun" charset="0"/>
              </a:rPr>
              <a:t>，取代</a:t>
            </a:r>
            <a:r>
              <a:rPr lang="en-US" altLang="zh-CN" sz="2400">
                <a:ea typeface="SimSun" charset="0"/>
              </a:rPr>
              <a:t> to_string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&gt;&gt; </a:t>
            </a:r>
            <a:r>
              <a:rPr lang="zh-CN" altLang="en-US" sz="2400">
                <a:ea typeface="SimSun" charset="0"/>
              </a:rPr>
              <a:t>可以模仿</a:t>
            </a:r>
            <a:r>
              <a:rPr lang="en-US" altLang="zh-CN" sz="2400">
                <a:ea typeface="SimSun" charset="0"/>
              </a:rPr>
              <a:t> cin</a:t>
            </a:r>
            <a:r>
              <a:rPr lang="zh-CN" altLang="en-US" sz="2400">
                <a:ea typeface="SimSun" charset="0"/>
              </a:rPr>
              <a:t>，取代</a:t>
            </a:r>
            <a:r>
              <a:rPr lang="en-US" altLang="zh-CN" sz="2400">
                <a:ea typeface="SimSun" charset="0"/>
              </a:rPr>
              <a:t> stoi/stof/stod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最重要的是他支持各种控制选项（如</a:t>
            </a:r>
            <a:r>
              <a:rPr lang="en-US" altLang="zh-CN" sz="2400">
                <a:ea typeface="SimSun" charset="0"/>
              </a:rPr>
              <a:t> hex</a:t>
            </a:r>
            <a:r>
              <a:rPr lang="zh-CN" altLang="en-US" sz="2400">
                <a:ea typeface="SimSun" charset="0"/>
              </a:rPr>
              <a:t>），</a:t>
            </a:r>
            <a:endParaRPr lang="zh-CN" altLang="en-US" sz="2400">
              <a:ea typeface="SimSun" charset="0"/>
            </a:endParaRPr>
          </a:p>
          <a:p>
            <a:pPr marL="0" indent="0">
              <a:buNone/>
            </a:pPr>
            <a:r>
              <a:rPr lang="en-US" altLang="zh-CN" sz="2400">
                <a:ea typeface="SimSun" charset="0"/>
                <a:sym typeface="+mn-ea"/>
              </a:rPr>
              <a:t>    </a:t>
            </a:r>
            <a:r>
              <a:rPr lang="zh-CN" altLang="en-US" sz="2400">
                <a:ea typeface="SimSun" charset="0"/>
                <a:sym typeface="+mn-ea"/>
              </a:rPr>
              <a:t>功能性比</a:t>
            </a:r>
            <a:r>
              <a:rPr lang="en-US" altLang="zh-CN" sz="2400">
                <a:ea typeface="SimSun" charset="0"/>
                <a:sym typeface="+mn-ea"/>
              </a:rPr>
              <a:t> to_string </a:t>
            </a:r>
            <a:r>
              <a:rPr lang="zh-CN" altLang="en-US" sz="2400">
                <a:ea typeface="SimSun" charset="0"/>
                <a:sym typeface="+mn-ea"/>
              </a:rPr>
              <a:t>和</a:t>
            </a:r>
            <a:r>
              <a:rPr lang="en-US" altLang="zh-CN" sz="2400">
                <a:ea typeface="SimSun" charset="0"/>
                <a:sym typeface="+mn-ea"/>
              </a:rPr>
              <a:t> stoi </a:t>
            </a:r>
            <a:r>
              <a:rPr lang="zh-CN" altLang="en-US" sz="2400">
                <a:ea typeface="SimSun" charset="0"/>
                <a:sym typeface="+mn-ea"/>
              </a:rPr>
              <a:t>更强大。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要导入</a:t>
            </a:r>
            <a:r>
              <a:rPr lang="zh-CN" sz="2400">
                <a:ea typeface="SimSun" charset="0"/>
              </a:rPr>
              <a:t>他，</a:t>
            </a:r>
            <a:r>
              <a:rPr lang="zh-CN" altLang="en-US" sz="2400">
                <a:ea typeface="SimSun" charset="0"/>
              </a:rPr>
              <a:t>只需</a:t>
            </a:r>
            <a:r>
              <a:rPr lang="en-US" altLang="zh-CN" sz="2400">
                <a:ea typeface="SimSun" charset="0"/>
              </a:rPr>
              <a:t> #include &lt;sstream&gt; </a:t>
            </a:r>
            <a:r>
              <a:rPr lang="zh-CN" altLang="en-US" sz="2400">
                <a:ea typeface="SimSun" charset="0"/>
              </a:rPr>
              <a:t>即可。</a:t>
            </a:r>
            <a:endParaRPr lang="zh-CN" altLang="en-US" sz="2400">
              <a:ea typeface="SimSu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9290" y="1677670"/>
            <a:ext cx="5172710" cy="518033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字符串常用操作</a:t>
            </a:r>
            <a:endParaRPr lang="en-US" altLang="zh-CN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6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at </a:t>
            </a:r>
            <a:r>
              <a:rPr lang="zh-CN" altLang="en-US">
                <a:ea typeface="SimSun" charset="0"/>
              </a:rPr>
              <a:t>获取指定位置的字符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substr </a:t>
            </a:r>
            <a:r>
              <a:rPr lang="zh-CN" altLang="en-US">
                <a:ea typeface="SimSun" charset="0"/>
              </a:rPr>
              <a:t>切下一段</a:t>
            </a:r>
            <a:r>
              <a:rPr lang="zh-CN" altLang="en-US">
                <a:ea typeface="SimSun" charset="0"/>
              </a:rPr>
              <a:t>子字符串</a:t>
            </a:r>
            <a:endParaRPr lang="zh-CN" altLang="en-US">
              <a:ea typeface="SimSun" charset="0"/>
            </a:endParaRPr>
          </a:p>
        </p:txBody>
      </p:sp>
      <p:sp>
        <p:nvSpPr>
          <p:cNvPr id="7" name="Content Placeholder 6"/>
          <p:cNvSpPr/>
          <p:nvPr>
            <p:ph idx="1"/>
          </p:nvPr>
        </p:nvSpPr>
        <p:spPr/>
        <p:txBody>
          <a:bodyPr/>
          <a:p>
            <a:r>
              <a:rPr lang="zh-CN" altLang="en-US" sz="2000">
                <a:ea typeface="SimSun" charset="0"/>
              </a:rPr>
              <a:t>函数原型为：</a:t>
            </a:r>
            <a:endParaRPr lang="zh-CN" altLang="en-US" sz="2000">
              <a:ea typeface="SimSun" charset="0"/>
            </a:endParaRPr>
          </a:p>
          <a:p>
            <a:r>
              <a:rPr lang="en-US" sz="2000">
                <a:solidFill>
                  <a:srgbClr val="002060"/>
                </a:solidFill>
              </a:rPr>
              <a:t>string substr(size_t </a:t>
            </a:r>
            <a:r>
              <a:rPr lang="en-US" sz="2000">
                <a:solidFill>
                  <a:srgbClr val="FF0000"/>
                </a:solidFill>
              </a:rPr>
              <a:t>pos</a:t>
            </a:r>
            <a:r>
              <a:rPr lang="en-US" sz="2000">
                <a:solidFill>
                  <a:srgbClr val="002060"/>
                </a:solidFill>
              </a:rPr>
              <a:t> = 0, size_t </a:t>
            </a:r>
            <a:r>
              <a:rPr lang="en-US" sz="2000">
                <a:solidFill>
                  <a:srgbClr val="00B050"/>
                </a:solidFill>
              </a:rPr>
              <a:t>len</a:t>
            </a:r>
            <a:r>
              <a:rPr lang="en-US" sz="2000">
                <a:solidFill>
                  <a:srgbClr val="002060"/>
                </a:solidFill>
              </a:rPr>
              <a:t> = </a:t>
            </a:r>
            <a:r>
              <a:rPr lang="en-US" sz="2000">
                <a:solidFill>
                  <a:srgbClr val="7030A0"/>
                </a:solidFill>
              </a:rPr>
              <a:t>-1</a:t>
            </a:r>
            <a:r>
              <a:rPr lang="en-US" sz="2000">
                <a:solidFill>
                  <a:srgbClr val="002060"/>
                </a:solidFill>
              </a:rPr>
              <a:t>) const;</a:t>
            </a:r>
            <a:endParaRPr lang="en-US" sz="2000">
              <a:solidFill>
                <a:srgbClr val="002060"/>
              </a:solidFill>
            </a:endParaRPr>
          </a:p>
          <a:p>
            <a:r>
              <a:rPr lang="en-US" sz="2000"/>
              <a:t>substr(pos, len) </a:t>
            </a:r>
            <a:r>
              <a:rPr lang="zh-CN" altLang="en-US" sz="2000">
                <a:ea typeface="SimSun" charset="0"/>
              </a:rPr>
              <a:t>会截取从第</a:t>
            </a:r>
            <a:r>
              <a:rPr lang="en-US" altLang="zh-CN" sz="2000">
                <a:ea typeface="SimSun" charset="0"/>
              </a:rPr>
              <a:t> pos </a:t>
            </a:r>
            <a:r>
              <a:rPr lang="zh-CN" altLang="en-US" sz="2000">
                <a:ea typeface="SimSun" charset="0"/>
              </a:rPr>
              <a:t>个字符开始，长度为</a:t>
            </a:r>
            <a:r>
              <a:rPr lang="en-US" altLang="zh-CN" sz="2000">
                <a:solidFill>
                  <a:srgbClr val="00B050"/>
                </a:solidFill>
                <a:ea typeface="SimSun" charset="0"/>
              </a:rPr>
              <a:t> len </a:t>
            </a:r>
            <a:r>
              <a:rPr lang="zh-CN" altLang="en-US" sz="2000">
                <a:ea typeface="SimSun" charset="0"/>
              </a:rPr>
              <a:t>的子字符串，原字符串不会改变。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如果原字符串剩余部分长度不足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sz="2000">
                <a:solidFill>
                  <a:srgbClr val="00B050"/>
                </a:solidFill>
                <a:ea typeface="SimSun" charset="0"/>
              </a:rPr>
              <a:t>len</a:t>
            </a:r>
            <a:r>
              <a:rPr lang="zh-CN" altLang="en-US" sz="2000">
                <a:ea typeface="SimSun" charset="0"/>
              </a:rPr>
              <a:t>，则返回长度小于</a:t>
            </a:r>
            <a:r>
              <a:rPr lang="en-US" altLang="zh-CN" sz="2000">
                <a:solidFill>
                  <a:srgbClr val="00B050"/>
                </a:solidFill>
                <a:ea typeface="SimSun" charset="0"/>
              </a:rPr>
              <a:t> len </a:t>
            </a:r>
            <a:r>
              <a:rPr lang="zh-CN" altLang="en-US" sz="2000">
                <a:ea typeface="SimSun" charset="0"/>
              </a:rPr>
              <a:t>的子字符串而不会出错。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如果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FF0000"/>
                </a:solidFill>
                <a:ea typeface="SimSun" charset="0"/>
              </a:rPr>
              <a:t>pos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超出了原字符串的范围，则抛出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C00000"/>
                </a:solidFill>
                <a:ea typeface="SimSun" charset="0"/>
              </a:rPr>
              <a:t>std::out_of_range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异常（和</a:t>
            </a:r>
            <a:r>
              <a:rPr lang="en-US" altLang="zh-CN" sz="2000">
                <a:ea typeface="SimSun" charset="0"/>
              </a:rPr>
              <a:t> at </a:t>
            </a:r>
            <a:r>
              <a:rPr lang="zh-CN" altLang="en-US" sz="2000">
                <a:ea typeface="SimSun" charset="0"/>
              </a:rPr>
              <a:t>一样）。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可以指定</a:t>
            </a:r>
            <a:r>
              <a:rPr lang="en-US" altLang="zh-CN" sz="2000">
                <a:ea typeface="SimSun" charset="0"/>
              </a:rPr>
              <a:t> len </a:t>
            </a:r>
            <a:r>
              <a:rPr lang="zh-CN" altLang="en-US" sz="2000">
                <a:ea typeface="SimSun" charset="0"/>
              </a:rPr>
              <a:t>为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7030A0"/>
                </a:solidFill>
                <a:ea typeface="SimSun" charset="0"/>
              </a:rPr>
              <a:t>-1</a:t>
            </a:r>
            <a:r>
              <a:rPr lang="zh-CN" altLang="en-US" sz="2000">
                <a:ea typeface="SimSun" charset="0"/>
              </a:rPr>
              <a:t>（即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7030A0"/>
                </a:solidFill>
                <a:ea typeface="SimSun" charset="0"/>
              </a:rPr>
              <a:t>string::npos</a:t>
            </a:r>
            <a:r>
              <a:rPr lang="zh-CN" altLang="en-US" sz="2000">
                <a:ea typeface="SimSun" charset="0"/>
              </a:rPr>
              <a:t>），此时会截取从</a:t>
            </a:r>
            <a:r>
              <a:rPr lang="en-US" altLang="zh-CN" sz="2000">
                <a:ea typeface="SimSun" charset="0"/>
              </a:rPr>
              <a:t> pos </a:t>
            </a:r>
            <a:r>
              <a:rPr lang="zh-CN" altLang="en-US" sz="2000">
                <a:ea typeface="SimSun" charset="0"/>
              </a:rPr>
              <a:t>开始直到原字符串末尾的子字符串。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不指定第二参数</a:t>
            </a:r>
            <a:r>
              <a:rPr lang="en-US" altLang="zh-CN" sz="2000">
                <a:solidFill>
                  <a:srgbClr val="00B050"/>
                </a:solidFill>
                <a:ea typeface="SimSun" charset="0"/>
              </a:rPr>
              <a:t> len </a:t>
            </a:r>
            <a:r>
              <a:rPr lang="zh-CN" altLang="en-US" sz="2000">
                <a:ea typeface="SimSun" charset="0"/>
              </a:rPr>
              <a:t>时，默认的</a:t>
            </a:r>
            <a:r>
              <a:rPr lang="en-US" altLang="zh-CN" sz="2000">
                <a:solidFill>
                  <a:srgbClr val="00B050"/>
                </a:solidFill>
                <a:ea typeface="SimSun" charset="0"/>
              </a:rPr>
              <a:t> len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7030A0"/>
                </a:solidFill>
                <a:ea typeface="SimSun" charset="0"/>
              </a:rPr>
              <a:t>-1</a:t>
            </a:r>
            <a:r>
              <a:rPr lang="zh-CN" altLang="en-US" sz="2000">
                <a:ea typeface="SimSun" charset="0"/>
                <a:sym typeface="+mn-ea"/>
              </a:rPr>
              <a:t>（见下方第三个例子）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例如：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solidFill>
                  <a:srgbClr val="002060"/>
                </a:solidFill>
                <a:ea typeface="SimSun" charset="0"/>
              </a:rPr>
              <a:t>“hello”.substr(</a:t>
            </a:r>
            <a:r>
              <a:rPr lang="en-US" altLang="zh-CN" sz="2000" b="1">
                <a:solidFill>
                  <a:srgbClr val="002060"/>
                </a:solidFill>
                <a:ea typeface="SimSun" charset="0"/>
              </a:rPr>
              <a:t>1, 3</a:t>
            </a:r>
            <a:r>
              <a:rPr lang="en-US" altLang="zh-CN" sz="2000">
                <a:solidFill>
                  <a:srgbClr val="002060"/>
                </a:solidFill>
                <a:ea typeface="SimSun" charset="0"/>
              </a:rPr>
              <a:t>) = “ell”</a:t>
            </a:r>
            <a:endParaRPr lang="en-US" altLang="zh-CN" sz="2000">
              <a:solidFill>
                <a:srgbClr val="002060"/>
              </a:solidFill>
              <a:ea typeface="SimSun" charset="0"/>
            </a:endParaRPr>
          </a:p>
          <a:p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“hello”.substr(</a:t>
            </a:r>
            <a:r>
              <a:rPr lang="en-US" altLang="zh-CN" sz="2000" b="1">
                <a:solidFill>
                  <a:srgbClr val="002060"/>
                </a:solidFill>
                <a:ea typeface="SimSun" charset="0"/>
                <a:sym typeface="+mn-ea"/>
              </a:rPr>
              <a:t>1, 99</a:t>
            </a:r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) = “ello”</a:t>
            </a:r>
            <a:endParaRPr lang="en-US" altLang="zh-CN" sz="2000">
              <a:solidFill>
                <a:srgbClr val="002060"/>
              </a:solidFill>
              <a:ea typeface="SimSun" charset="0"/>
              <a:sym typeface="+mn-ea"/>
            </a:endParaRPr>
          </a:p>
          <a:p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“hello”.substr(</a:t>
            </a:r>
            <a:r>
              <a:rPr lang="en-US" altLang="zh-CN" sz="2000" b="1">
                <a:solidFill>
                  <a:srgbClr val="002060"/>
                </a:solidFill>
                <a:ea typeface="SimSun" charset="0"/>
                <a:sym typeface="+mn-ea"/>
              </a:rPr>
              <a:t>1</a:t>
            </a:r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) = “ello”</a:t>
            </a:r>
            <a:endParaRPr lang="en-US" altLang="zh-CN" sz="2000">
              <a:solidFill>
                <a:srgbClr val="002060"/>
              </a:solidFill>
              <a:ea typeface="SimSun" charset="0"/>
              <a:sym typeface="+mn-ea"/>
            </a:endParaRPr>
          </a:p>
          <a:p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“hello”.substr(</a:t>
            </a:r>
            <a:r>
              <a:rPr lang="en-US" altLang="zh-CN" sz="2000" b="1">
                <a:solidFill>
                  <a:srgbClr val="002060"/>
                </a:solidFill>
                <a:ea typeface="SimSun" charset="0"/>
                <a:sym typeface="+mn-ea"/>
              </a:rPr>
              <a:t>0, 3</a:t>
            </a:r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) = “hel”</a:t>
            </a:r>
            <a:endParaRPr lang="en-US" altLang="zh-CN" sz="2000">
              <a:solidFill>
                <a:srgbClr val="002060"/>
              </a:solidFill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substr </a:t>
            </a:r>
            <a:r>
              <a:rPr lang="zh-CN" altLang="en-US">
                <a:ea typeface="SimSun" charset="0"/>
              </a:rPr>
              <a:t>切下一段</a:t>
            </a:r>
            <a:r>
              <a:rPr lang="zh-CN" altLang="en-US">
                <a:ea typeface="SimSun" charset="0"/>
              </a:rPr>
              <a:t>子字符串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81760" y="1341120"/>
            <a:ext cx="9428480" cy="528510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find </a:t>
            </a:r>
            <a:r>
              <a:rPr lang="zh-CN" altLang="en-US">
                <a:ea typeface="SimSun" charset="0"/>
              </a:rPr>
              <a:t>寻找子字符串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800"/>
              <a:t>find </a:t>
            </a:r>
            <a:r>
              <a:rPr lang="zh-CN" altLang="en-US" sz="2800">
                <a:ea typeface="SimSun" charset="0"/>
              </a:rPr>
              <a:t>拥有众多重载，我们一个个来看。</a:t>
            </a:r>
            <a:endParaRPr lang="zh-CN" altLang="en-US" sz="2800">
              <a:ea typeface="SimSun" charset="0"/>
            </a:endParaRPr>
          </a:p>
          <a:p>
            <a:r>
              <a:rPr lang="en-US" altLang="zh-CN" sz="2800">
                <a:ea typeface="SimSun" charset="0"/>
              </a:rPr>
              <a:t>size_t find(char c, size_t pos = 0) const noexcept;</a:t>
            </a:r>
            <a:endParaRPr lang="en-US" altLang="zh-CN" sz="2800">
              <a:ea typeface="SimSun" charset="0"/>
            </a:endParaRPr>
          </a:p>
          <a:p>
            <a:r>
              <a:rPr lang="en-US" altLang="zh-CN" sz="2800">
                <a:ea typeface="SimSun" charset="0"/>
                <a:sym typeface="+mn-ea"/>
              </a:rPr>
              <a:t>size_t </a:t>
            </a:r>
            <a:r>
              <a:rPr lang="en-US" altLang="zh-CN" sz="2800">
                <a:ea typeface="SimSun" charset="0"/>
              </a:rPr>
              <a:t>find(string_view svt, size_t pos = 0) const noexcept;</a:t>
            </a:r>
            <a:endParaRPr lang="en-US" altLang="zh-CN" sz="2800">
              <a:ea typeface="SimSun" charset="0"/>
            </a:endParaRPr>
          </a:p>
          <a:p>
            <a:r>
              <a:rPr lang="en-US" altLang="zh-CN" sz="2800">
                <a:ea typeface="SimSun" charset="0"/>
                <a:sym typeface="+mn-ea"/>
              </a:rPr>
              <a:t>size_t find(string const &amp;str, size_t pos = 0) const noexcept;</a:t>
            </a:r>
            <a:endParaRPr lang="en-US" altLang="zh-CN" sz="2800">
              <a:ea typeface="SimSun" charset="0"/>
              <a:sym typeface="+mn-ea"/>
            </a:endParaRPr>
          </a:p>
          <a:p>
            <a:r>
              <a:rPr lang="en-US" altLang="zh-CN" sz="2800">
                <a:ea typeface="SimSun" charset="0"/>
                <a:sym typeface="+mn-ea"/>
              </a:rPr>
              <a:t>size_t find(const char *s, size_t pos = 0) const;</a:t>
            </a:r>
            <a:endParaRPr lang="en-US" altLang="zh-CN" sz="2800">
              <a:ea typeface="SimSun" charset="0"/>
              <a:sym typeface="+mn-ea"/>
            </a:endParaRPr>
          </a:p>
          <a:p>
            <a:r>
              <a:rPr lang="en-US" altLang="zh-CN" sz="2800">
                <a:ea typeface="SimSun" charset="0"/>
                <a:sym typeface="+mn-ea"/>
              </a:rPr>
              <a:t>size_t </a:t>
            </a:r>
            <a:r>
              <a:rPr lang="en-US" altLang="zh-CN" sz="2800">
                <a:ea typeface="SimSun" charset="0"/>
              </a:rPr>
              <a:t>find(const char *s, size_t pos, size_t count) const;</a:t>
            </a:r>
            <a:endParaRPr lang="en-US" altLang="zh-CN" sz="2800">
              <a:ea typeface="SimSun" charset="0"/>
            </a:endParaRPr>
          </a:p>
          <a:p>
            <a:endParaRPr lang="zh-CN" altLang="en-US" sz="2800">
              <a:solidFill>
                <a:schemeClr val="bg1">
                  <a:lumMod val="65000"/>
                </a:schemeClr>
              </a:solidFill>
              <a:ea typeface="SimSun" charset="0"/>
            </a:endParaRPr>
          </a:p>
          <a:p>
            <a:r>
              <a:rPr lang="zh-CN" altLang="en-US" sz="2800">
                <a:solidFill>
                  <a:schemeClr val="bg1">
                    <a:lumMod val="65000"/>
                  </a:schemeClr>
                </a:solidFill>
                <a:ea typeface="SimSun" charset="0"/>
              </a:rPr>
              <a:t>为什么最后两个重载没有标记</a:t>
            </a:r>
            <a:r>
              <a:rPr lang="en-US" altLang="zh-CN" sz="2800">
                <a:solidFill>
                  <a:schemeClr val="bg1">
                    <a:lumMod val="65000"/>
                  </a:schemeClr>
                </a:solidFill>
                <a:ea typeface="SimSun" charset="0"/>
              </a:rPr>
              <a:t> noexcept</a:t>
            </a:r>
            <a:r>
              <a:rPr lang="zh-CN" altLang="en-US" sz="2800">
                <a:solidFill>
                  <a:schemeClr val="bg1">
                    <a:lumMod val="65000"/>
                  </a:schemeClr>
                </a:solidFill>
                <a:ea typeface="SimSun" charset="0"/>
              </a:rPr>
              <a:t>？历史原因，实际上</a:t>
            </a:r>
            <a:r>
              <a:rPr lang="en-US" altLang="zh-CN" sz="2800">
                <a:solidFill>
                  <a:schemeClr val="bg1">
                    <a:lumMod val="65000"/>
                  </a:schemeClr>
                </a:solidFill>
                <a:ea typeface="SimSun" charset="0"/>
              </a:rPr>
              <a:t> find </a:t>
            </a:r>
            <a:r>
              <a:rPr lang="zh-CN" altLang="en-US" sz="2800">
                <a:solidFill>
                  <a:schemeClr val="bg1">
                    <a:lumMod val="65000"/>
                  </a:schemeClr>
                </a:solidFill>
                <a:ea typeface="SimSun" charset="0"/>
              </a:rPr>
              <a:t>函数都是不会抛出异常的，他找不到只会返回</a:t>
            </a:r>
            <a:r>
              <a:rPr lang="en-US" altLang="zh-CN" sz="2800">
                <a:solidFill>
                  <a:schemeClr val="bg1">
                    <a:lumMod val="65000"/>
                  </a:schemeClr>
                </a:solidFill>
                <a:ea typeface="SimSun" charset="0"/>
              </a:rPr>
              <a:t> -1</a:t>
            </a:r>
            <a:r>
              <a:rPr lang="zh-CN" altLang="en-US" sz="2800">
                <a:solidFill>
                  <a:schemeClr val="bg1">
                    <a:lumMod val="65000"/>
                  </a:schemeClr>
                </a:solidFill>
                <a:ea typeface="SimSun" charset="0"/>
              </a:rPr>
              <a:t>。</a:t>
            </a:r>
            <a:endParaRPr lang="zh-CN" altLang="en-US" sz="2800">
              <a:solidFill>
                <a:schemeClr val="bg1">
                  <a:lumMod val="65000"/>
                </a:schemeClr>
              </a:solidFill>
              <a:ea typeface="SimSun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关于控制字符的一个冷知识</a:t>
            </a:r>
            <a:endParaRPr lang="zh-CN" altLang="en-US">
              <a:ea typeface="SimSun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7290" y="1600200"/>
            <a:ext cx="6595110" cy="4526280"/>
          </a:xfrm>
        </p:spPr>
        <p:txBody>
          <a:bodyPr/>
          <a:p>
            <a:r>
              <a:rPr lang="zh-CN" altLang="en-US" sz="2400">
                <a:ea typeface="SimSun" charset="0"/>
              </a:rPr>
              <a:t>在</a:t>
            </a:r>
            <a:r>
              <a:rPr lang="en-US" altLang="zh-CN" sz="2400">
                <a:ea typeface="SimSun" charset="0"/>
              </a:rPr>
              <a:t> Linux </a:t>
            </a:r>
            <a:r>
              <a:rPr lang="zh-CN" altLang="en-US" sz="2400">
                <a:ea typeface="SimSun" charset="0"/>
              </a:rPr>
              <a:t>命令行中启动</a:t>
            </a:r>
            <a:r>
              <a:rPr lang="en-US" altLang="zh-CN" sz="2400">
                <a:ea typeface="SimSun" charset="0"/>
              </a:rPr>
              <a:t> cat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试试按</a:t>
            </a:r>
            <a:r>
              <a:rPr lang="en-US" altLang="zh-CN" sz="2400">
                <a:ea typeface="SimSun" charset="0"/>
              </a:rPr>
              <a:t> Ctrl+R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Ctrl+E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Ctrl+C </a:t>
            </a:r>
            <a:r>
              <a:rPr lang="zh-CN" altLang="en-US" sz="2400">
                <a:ea typeface="SimSun" charset="0"/>
              </a:rPr>
              <a:t>等一系列组合键，看到出现了什么？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可以看到显示的字符变成了</a:t>
            </a:r>
            <a:r>
              <a:rPr lang="en-US" altLang="zh-CN" sz="2400">
                <a:ea typeface="SimSun" charset="0"/>
              </a:rPr>
              <a:t> ^R ^E ^C </a:t>
            </a:r>
            <a:r>
              <a:rPr lang="zh-CN" altLang="en-US" sz="2400">
                <a:ea typeface="SimSun" charset="0"/>
              </a:rPr>
              <a:t>等</a:t>
            </a:r>
            <a:r>
              <a:rPr lang="en-US" altLang="zh-CN" sz="2400">
                <a:ea typeface="SimSun" charset="0"/>
              </a:rPr>
              <a:t>……</a:t>
            </a:r>
            <a:endParaRPr lang="en-US" altLang="zh-CN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这是</a:t>
            </a:r>
            <a:r>
              <a:rPr lang="en-US" altLang="zh-CN" sz="2400">
                <a:ea typeface="SimSun" charset="0"/>
              </a:rPr>
              <a:t> Unix </a:t>
            </a:r>
            <a:r>
              <a:rPr lang="zh-CN" altLang="en-US" sz="2400">
                <a:ea typeface="SimSun" charset="0"/>
              </a:rPr>
              <a:t>类系统显示控制字符的一种方式。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众所周知，我们常用</a:t>
            </a:r>
            <a:r>
              <a:rPr lang="en-US" altLang="zh-CN" sz="2400">
                <a:ea typeface="SimSun" charset="0"/>
              </a:rPr>
              <a:t> Ctrl+C </a:t>
            </a:r>
            <a:r>
              <a:rPr lang="zh-CN" altLang="en-US" sz="2400">
                <a:ea typeface="SimSun" charset="0"/>
              </a:rPr>
              <a:t>来发送中断信号（</a:t>
            </a:r>
            <a:r>
              <a:rPr lang="en-US" altLang="zh-CN" sz="2400">
                <a:ea typeface="SimSun" charset="0"/>
                <a:sym typeface="+mn-ea"/>
              </a:rPr>
              <a:t>SIGINT</a:t>
            </a:r>
            <a:r>
              <a:rPr lang="zh-CN" altLang="en-US" sz="2400">
                <a:ea typeface="SimSun" charset="0"/>
              </a:rPr>
              <a:t>）强制终止程序，这时常常会看到一个</a:t>
            </a:r>
            <a:r>
              <a:rPr lang="en-US" altLang="zh-CN" sz="2400">
                <a:ea typeface="SimSun" charset="0"/>
              </a:rPr>
              <a:t> ^C </a:t>
            </a:r>
            <a:r>
              <a:rPr lang="zh-CN" altLang="en-US" sz="2400">
                <a:ea typeface="SimSun" charset="0"/>
              </a:rPr>
              <a:t>的字样，就是这样出现的。这里我们的</a:t>
            </a:r>
            <a:r>
              <a:rPr lang="en-US" altLang="zh-CN" sz="2400">
                <a:ea typeface="SimSun" charset="0"/>
              </a:rPr>
              <a:t> cat </a:t>
            </a:r>
            <a:r>
              <a:rPr lang="zh-CN" altLang="en-US" sz="2400">
                <a:ea typeface="SimSun" charset="0"/>
              </a:rPr>
              <a:t>程序收到</a:t>
            </a:r>
            <a:r>
              <a:rPr lang="en-US" altLang="zh-CN" sz="2400">
                <a:ea typeface="SimSun" charset="0"/>
              </a:rPr>
              <a:t> ^C </a:t>
            </a:r>
            <a:r>
              <a:rPr lang="zh-CN" altLang="en-US" sz="2400">
                <a:ea typeface="SimSun" charset="0"/>
              </a:rPr>
              <a:t>以后，就直接终止退出了。</a:t>
            </a:r>
            <a:endParaRPr lang="zh-CN" altLang="en-US" sz="2400">
              <a:ea typeface="SimSun" charset="0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35" y="3447415"/>
            <a:ext cx="4966335" cy="94996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find </a:t>
            </a:r>
            <a:r>
              <a:rPr lang="zh-CN" altLang="en-US">
                <a:ea typeface="SimSun" charset="0"/>
                <a:sym typeface="+mn-ea"/>
              </a:rPr>
              <a:t>寻找子字符串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800">
                <a:solidFill>
                  <a:srgbClr val="0070C0"/>
                </a:solidFill>
              </a:rPr>
              <a:t>find(‘c’)</a:t>
            </a:r>
            <a:r>
              <a:rPr lang="en-US" sz="2800"/>
              <a:t> </a:t>
            </a:r>
            <a:r>
              <a:rPr lang="zh-CN" altLang="en-US" sz="2800">
                <a:ea typeface="SimSun" charset="0"/>
              </a:rPr>
              <a:t>会在字符串中查找字符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sz="2800">
                <a:sym typeface="+mn-ea"/>
              </a:rPr>
              <a:t>‘c’</a:t>
            </a:r>
            <a:r>
              <a:rPr lang="zh-CN" altLang="en-US" sz="2800">
                <a:ea typeface="SimSun" charset="0"/>
              </a:rPr>
              <a:t>，如果找到，返回这个字符第一次出现所在的位置。如果找不到，返回</a:t>
            </a:r>
            <a:r>
              <a:rPr lang="en-US" altLang="zh-CN" sz="2800">
                <a:ea typeface="SimSun" charset="0"/>
              </a:rPr>
              <a:t> -1</a:t>
            </a:r>
            <a:r>
              <a:rPr lang="zh-CN" altLang="en-US" sz="2800">
                <a:ea typeface="SimSun" charset="0"/>
              </a:rPr>
              <a:t>。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注意：如果原字符串中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sz="2800">
                <a:sym typeface="+mn-ea"/>
              </a:rPr>
              <a:t>‘c’ </a:t>
            </a:r>
            <a:r>
              <a:rPr lang="zh-CN" altLang="en-US" sz="2800">
                <a:ea typeface="SimSun" charset="0"/>
              </a:rPr>
              <a:t>出现了多次，则只会返回第一个出现的位置。例如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“i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</a:rPr>
              <a:t>c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at</a:t>
            </a:r>
            <a:r>
              <a:rPr lang="en-US" altLang="zh-CN" sz="2800" b="1">
                <a:solidFill>
                  <a:srgbClr val="0070C0"/>
                </a:solidFill>
                <a:ea typeface="SimSun" charset="0"/>
              </a:rPr>
              <a:t>c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hthe</a:t>
            </a:r>
            <a:r>
              <a:rPr lang="en-US" altLang="zh-CN" sz="2800" b="1">
                <a:solidFill>
                  <a:srgbClr val="0070C0"/>
                </a:solidFill>
                <a:ea typeface="SimSun" charset="0"/>
              </a:rPr>
              <a:t>c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at”.find(‘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</a:rPr>
              <a:t>c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’)</a:t>
            </a:r>
            <a:r>
              <a:rPr lang="en-US" altLang="zh-CN" sz="2800">
                <a:ea typeface="SimSun" charset="0"/>
              </a:rPr>
              <a:t> </a:t>
            </a:r>
            <a:r>
              <a:rPr lang="zh-CN" altLang="en-US" sz="2800">
                <a:ea typeface="SimSun" charset="0"/>
              </a:rPr>
              <a:t>会返回</a:t>
            </a:r>
            <a:r>
              <a:rPr lang="en-US" altLang="zh-CN" sz="2800">
                <a:ea typeface="SimSun" charset="0"/>
              </a:rPr>
              <a:t> 1</a:t>
            </a:r>
            <a:r>
              <a:rPr lang="zh-CN" altLang="en-US" sz="2800">
                <a:ea typeface="SimSun" charset="0"/>
              </a:rPr>
              <a:t>，因为他找到的是</a:t>
            </a:r>
            <a:r>
              <a:rPr lang="zh-CN" altLang="en-US" sz="2800" b="1">
                <a:solidFill>
                  <a:srgbClr val="7030A0"/>
                </a:solidFill>
                <a:ea typeface="SimSun" charset="0"/>
              </a:rPr>
              <a:t>第二个</a:t>
            </a:r>
            <a:r>
              <a:rPr lang="zh-CN" altLang="en-US" sz="2800">
                <a:ea typeface="SimSun" charset="0"/>
              </a:rPr>
              <a:t>字符</a:t>
            </a:r>
            <a:r>
              <a:rPr lang="en-US" altLang="zh-CN" sz="2800">
                <a:ea typeface="SimSun" charset="0"/>
              </a:rPr>
              <a:t> ‘c’</a:t>
            </a:r>
            <a:r>
              <a:rPr lang="zh-CN" altLang="en-US" sz="2800">
                <a:ea typeface="SimSun" charset="0"/>
              </a:rPr>
              <a:t>，而计算机数数从</a:t>
            </a:r>
            <a:r>
              <a:rPr lang="en-US" altLang="zh-CN" sz="2800">
                <a:ea typeface="SimSun" charset="0"/>
              </a:rPr>
              <a:t> 0 </a:t>
            </a:r>
            <a:r>
              <a:rPr lang="zh-CN" altLang="en-US" sz="2800">
                <a:ea typeface="SimSun" charset="0"/>
              </a:rPr>
              <a:t>开始，所以他认为是</a:t>
            </a:r>
            <a:r>
              <a:rPr lang="zh-CN" altLang="en-US" sz="2800" b="1">
                <a:solidFill>
                  <a:srgbClr val="7030A0"/>
                </a:solidFill>
                <a:ea typeface="SimSun" charset="0"/>
              </a:rPr>
              <a:t>第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</a:rPr>
              <a:t> 1 </a:t>
            </a:r>
            <a:r>
              <a:rPr lang="zh-CN" altLang="en-US" sz="2800" b="1">
                <a:solidFill>
                  <a:srgbClr val="7030A0"/>
                </a:solidFill>
                <a:ea typeface="SimSun" charset="0"/>
              </a:rPr>
              <a:t>个</a:t>
            </a:r>
            <a:r>
              <a:rPr lang="zh-CN" altLang="en-US" sz="2800">
                <a:ea typeface="SimSun" charset="0"/>
              </a:rPr>
              <a:t>没毛病。</a:t>
            </a:r>
            <a:endParaRPr lang="zh-CN" altLang="en-US" sz="2800">
              <a:ea typeface="SimSun" charset="0"/>
            </a:endParaRPr>
          </a:p>
          <a:p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find(‘c’, pos)</a:t>
            </a:r>
            <a:r>
              <a:rPr lang="en-US" altLang="zh-CN" sz="2800">
                <a:ea typeface="SimSun" charset="0"/>
              </a:rPr>
              <a:t> </a:t>
            </a:r>
            <a:r>
              <a:rPr lang="zh-CN" altLang="en-US" sz="2800">
                <a:ea typeface="SimSun" charset="0"/>
              </a:rPr>
              <a:t>会在字符串中查找字符</a:t>
            </a:r>
            <a:r>
              <a:rPr lang="en-US" altLang="zh-CN" sz="2800">
                <a:ea typeface="SimSun" charset="0"/>
              </a:rPr>
              <a:t> ‘c’</a:t>
            </a:r>
            <a:r>
              <a:rPr lang="zh-CN" altLang="en-US" sz="2800">
                <a:ea typeface="SimSun" charset="0"/>
              </a:rPr>
              <a:t>，不同的是</a:t>
            </a:r>
            <a:r>
              <a:rPr lang="zh-CN" altLang="en-US" sz="2800" b="1">
                <a:ea typeface="SimSun" charset="0"/>
              </a:rPr>
              <a:t>他会从第</a:t>
            </a:r>
            <a:r>
              <a:rPr lang="en-US" altLang="zh-CN" sz="2800" b="1">
                <a:ea typeface="SimSun" charset="0"/>
              </a:rPr>
              <a:t> pos </a:t>
            </a:r>
            <a:r>
              <a:rPr lang="zh-CN" altLang="en-US" sz="2800" b="1">
                <a:ea typeface="SimSun" charset="0"/>
              </a:rPr>
              <a:t>个字符开始</a:t>
            </a:r>
            <a:r>
              <a:rPr lang="zh-CN" altLang="en-US" sz="2800">
                <a:ea typeface="SimSun" charset="0"/>
              </a:rPr>
              <a:t>，例如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“</a:t>
            </a:r>
            <a:r>
              <a:rPr lang="en-US" altLang="zh-CN" sz="2800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i</a:t>
            </a:r>
            <a:r>
              <a:rPr lang="en-US" altLang="zh-CN" sz="2800" b="1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c</a:t>
            </a:r>
            <a:r>
              <a:rPr lang="en-US" altLang="zh-CN" sz="2800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a</a:t>
            </a:r>
            <a:r>
              <a:rPr lang="en-US" altLang="zh-CN" sz="2800" b="1">
                <a:solidFill>
                  <a:srgbClr val="C00000"/>
                </a:solidFill>
                <a:ea typeface="SimSun" charset="0"/>
                <a:sym typeface="+mn-ea"/>
              </a:rPr>
              <a:t>t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  <a:sym typeface="+mn-ea"/>
              </a:rPr>
              <a:t>c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hthe</a:t>
            </a:r>
            <a:r>
              <a:rPr lang="en-US" altLang="zh-CN" sz="2800" b="1">
                <a:solidFill>
                  <a:srgbClr val="0070C0"/>
                </a:solidFill>
                <a:ea typeface="SimSun" charset="0"/>
                <a:sym typeface="+mn-ea"/>
              </a:rPr>
              <a:t>c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at”.find(‘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  <a:sym typeface="+mn-ea"/>
              </a:rPr>
              <a:t>c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’, </a:t>
            </a:r>
            <a:r>
              <a:rPr lang="en-US" altLang="zh-CN" sz="2800" b="1">
                <a:solidFill>
                  <a:srgbClr val="C00000"/>
                </a:solidFill>
                <a:ea typeface="SimSun" charset="0"/>
                <a:sym typeface="+mn-ea"/>
              </a:rPr>
              <a:t>3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) </a:t>
            </a:r>
            <a:r>
              <a:rPr lang="zh-CN" altLang="en-US" sz="2800">
                <a:ea typeface="SimSun" charset="0"/>
                <a:sym typeface="+mn-ea"/>
              </a:rPr>
              <a:t>会返回</a:t>
            </a:r>
            <a:r>
              <a:rPr lang="en-US" altLang="zh-CN" sz="2800">
                <a:ea typeface="SimSun" charset="0"/>
                <a:sym typeface="+mn-ea"/>
              </a:rPr>
              <a:t> 4</a:t>
            </a:r>
            <a:r>
              <a:rPr lang="zh-CN" altLang="en-US" sz="2800">
                <a:ea typeface="SimSun" charset="0"/>
                <a:sym typeface="+mn-ea"/>
              </a:rPr>
              <a:t>，因为是从</a:t>
            </a:r>
            <a:r>
              <a:rPr lang="zh-CN" altLang="en-US" sz="2800" b="1">
                <a:solidFill>
                  <a:srgbClr val="C00000"/>
                </a:solidFill>
                <a:ea typeface="SimSun" charset="0"/>
                <a:sym typeface="+mn-ea"/>
              </a:rPr>
              <a:t>第</a:t>
            </a:r>
            <a:r>
              <a:rPr lang="en-US" altLang="zh-CN" sz="2800" b="1">
                <a:solidFill>
                  <a:srgbClr val="C00000"/>
                </a:solidFill>
                <a:ea typeface="SimSun" charset="0"/>
                <a:sym typeface="+mn-ea"/>
              </a:rPr>
              <a:t> 3 </a:t>
            </a:r>
            <a:r>
              <a:rPr lang="zh-CN" altLang="en-US" sz="2800" b="1">
                <a:solidFill>
                  <a:srgbClr val="C00000"/>
                </a:solidFill>
                <a:ea typeface="SimSun" charset="0"/>
                <a:sym typeface="+mn-ea"/>
              </a:rPr>
              <a:t>个</a:t>
            </a:r>
            <a:r>
              <a:rPr lang="zh-CN" altLang="en-US" sz="2800">
                <a:ea typeface="SimSun" charset="0"/>
                <a:sym typeface="+mn-ea"/>
              </a:rPr>
              <a:t>字符</a:t>
            </a:r>
            <a:r>
              <a:rPr lang="en-US" altLang="zh-CN" sz="2800">
                <a:ea typeface="SimSun" charset="0"/>
                <a:sym typeface="+mn-ea"/>
              </a:rPr>
              <a:t> ‘t’ </a:t>
            </a:r>
            <a:r>
              <a:rPr lang="zh-CN" altLang="en-US" sz="2800">
                <a:ea typeface="SimSun" charset="0"/>
                <a:sym typeface="+mn-ea"/>
              </a:rPr>
              <a:t>开始查找（人类看来是</a:t>
            </a:r>
            <a:r>
              <a:rPr lang="zh-CN" altLang="en-US" sz="2800" b="1">
                <a:solidFill>
                  <a:srgbClr val="C00000"/>
                </a:solidFill>
                <a:ea typeface="SimSun" charset="0"/>
                <a:sym typeface="+mn-ea"/>
              </a:rPr>
              <a:t>第四个</a:t>
            </a:r>
            <a:r>
              <a:rPr lang="zh-CN" altLang="en-US" sz="2800">
                <a:ea typeface="SimSun" charset="0"/>
                <a:sym typeface="+mn-ea"/>
              </a:rPr>
              <a:t>），所以第一个</a:t>
            </a:r>
            <a:r>
              <a:rPr lang="en-US" altLang="zh-CN" sz="2800">
                <a:ea typeface="SimSun" charset="0"/>
                <a:sym typeface="+mn-ea"/>
              </a:rPr>
              <a:t> ‘c’ </a:t>
            </a:r>
            <a:r>
              <a:rPr lang="zh-CN" altLang="en-US" sz="2800">
                <a:ea typeface="SimSun" charset="0"/>
                <a:sym typeface="+mn-ea"/>
              </a:rPr>
              <a:t>被略过</a:t>
            </a:r>
            <a:r>
              <a:rPr lang="zh-CN" altLang="en-US" sz="2800">
                <a:ea typeface="SimSun" charset="0"/>
              </a:rPr>
              <a:t>。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如果</a:t>
            </a:r>
            <a:r>
              <a:rPr lang="en-US" altLang="zh-CN" sz="2800">
                <a:ea typeface="SimSun" charset="0"/>
              </a:rPr>
              <a:t> pos </a:t>
            </a:r>
            <a:r>
              <a:rPr lang="zh-CN" altLang="en-US" sz="2800">
                <a:ea typeface="SimSun" charset="0"/>
              </a:rPr>
              <a:t>所在的位置刚好就是</a:t>
            </a:r>
            <a:r>
              <a:rPr lang="en-US" altLang="zh-CN" sz="2800">
                <a:ea typeface="SimSun" charset="0"/>
              </a:rPr>
              <a:t> ‘c’</a:t>
            </a:r>
            <a:r>
              <a:rPr lang="zh-CN" altLang="en-US" sz="2800">
                <a:ea typeface="SimSun" charset="0"/>
              </a:rPr>
              <a:t>，那么会返回</a:t>
            </a:r>
            <a:r>
              <a:rPr lang="en-US" altLang="zh-CN" sz="2800">
                <a:ea typeface="SimSun" charset="0"/>
              </a:rPr>
              <a:t> pos</a:t>
            </a:r>
            <a:r>
              <a:rPr lang="zh-CN" altLang="en-US" sz="2800">
                <a:ea typeface="SimSun" charset="0"/>
              </a:rPr>
              <a:t>，例如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“</a:t>
            </a:r>
            <a:r>
              <a:rPr lang="en-US" altLang="zh-CN" sz="2800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i</a:t>
            </a:r>
            <a:r>
              <a:rPr lang="en-US" altLang="zh-CN" sz="2800" b="1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c</a:t>
            </a:r>
            <a:r>
              <a:rPr lang="en-US" altLang="zh-CN" sz="2800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a</a:t>
            </a:r>
            <a:r>
              <a:rPr lang="en-US" altLang="zh-CN" sz="2800">
                <a:solidFill>
                  <a:schemeClr val="bg1">
                    <a:lumMod val="75000"/>
                  </a:schemeClr>
                </a:solidFill>
                <a:ea typeface="SimSun" charset="0"/>
                <a:sym typeface="+mn-ea"/>
              </a:rPr>
              <a:t>t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  <a:sym typeface="+mn-ea"/>
              </a:rPr>
              <a:t>c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hthe</a:t>
            </a:r>
            <a:r>
              <a:rPr lang="en-US" altLang="zh-CN" sz="2800" b="1">
                <a:solidFill>
                  <a:srgbClr val="0070C0"/>
                </a:solidFill>
                <a:ea typeface="SimSun" charset="0"/>
                <a:sym typeface="+mn-ea"/>
              </a:rPr>
              <a:t>c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at”.find(‘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  <a:sym typeface="+mn-ea"/>
              </a:rPr>
              <a:t>c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’, </a:t>
            </a:r>
            <a:r>
              <a:rPr lang="en-US" altLang="zh-CN" sz="2800" b="1">
                <a:solidFill>
                  <a:srgbClr val="C00000"/>
                </a:solidFill>
                <a:ea typeface="SimSun" charset="0"/>
                <a:sym typeface="+mn-ea"/>
              </a:rPr>
              <a:t>4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) </a:t>
            </a:r>
            <a:r>
              <a:rPr lang="zh-CN" altLang="en-US" sz="2800">
                <a:ea typeface="SimSun" charset="0"/>
                <a:sym typeface="+mn-ea"/>
              </a:rPr>
              <a:t>会返回</a:t>
            </a:r>
            <a:r>
              <a:rPr lang="en-US" altLang="zh-CN" sz="2800">
                <a:ea typeface="SimSun" charset="0"/>
                <a:sym typeface="+mn-ea"/>
              </a:rPr>
              <a:t> 4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  <a:endParaRPr lang="zh-CN" altLang="en-US" sz="28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find </a:t>
            </a:r>
            <a:r>
              <a:rPr lang="zh-CN" altLang="en-US">
                <a:ea typeface="SimSun" charset="0"/>
                <a:sym typeface="+mn-ea"/>
              </a:rPr>
              <a:t>寻找子字符串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800">
                <a:solidFill>
                  <a:schemeClr val="tx1"/>
                </a:solidFill>
              </a:rPr>
              <a:t>find(‘c’) 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会在字符串中查找字符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</a:t>
            </a:r>
            <a:r>
              <a:rPr lang="en-US" sz="2800">
                <a:solidFill>
                  <a:schemeClr val="tx1"/>
                </a:solidFill>
                <a:sym typeface="+mn-ea"/>
              </a:rPr>
              <a:t>‘c’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，如果找到，返回这个字符第一次出现所在的位置。如果找不到，返回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-1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。</a:t>
            </a:r>
            <a:endParaRPr lang="zh-CN" altLang="en-US" sz="2800">
              <a:solidFill>
                <a:schemeClr val="tx1"/>
              </a:solidFill>
              <a:ea typeface="SimSun" charset="0"/>
            </a:endParaRPr>
          </a:p>
          <a:p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注意：如果原字符串中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</a:t>
            </a:r>
            <a:r>
              <a:rPr lang="en-US" sz="2800">
                <a:solidFill>
                  <a:schemeClr val="tx1"/>
                </a:solidFill>
                <a:sym typeface="+mn-ea"/>
              </a:rPr>
              <a:t>‘c’ 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出现了多次，则只会返回第一个出现的位置。例如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“i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catchthe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cat”.find(‘c’) 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会返回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1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，因为他找到的是第二个字符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‘c’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，而计算机数数从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0 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开始，所以他认为是第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1 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个没毛病。</a:t>
            </a:r>
            <a:endParaRPr lang="zh-CN" altLang="en-US" sz="2800">
              <a:solidFill>
                <a:schemeClr val="tx1"/>
              </a:solidFill>
              <a:ea typeface="SimSun" charset="0"/>
            </a:endParaRPr>
          </a:p>
          <a:p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find(‘c’, pos) 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会在字符串中查找字符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‘c’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，不同的是他会从第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pos 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个字符开始，例如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“ica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tchthecat”.find(‘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c’, 3) </a:t>
            </a:r>
            <a:r>
              <a:rPr lang="zh-CN" altLang="en-US" sz="2800">
                <a:solidFill>
                  <a:schemeClr val="tx1"/>
                </a:solidFill>
                <a:ea typeface="SimSun" charset="0"/>
                <a:sym typeface="+mn-ea"/>
              </a:rPr>
              <a:t>会返回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 4</a:t>
            </a:r>
            <a:r>
              <a:rPr lang="zh-CN" altLang="en-US" sz="2800">
                <a:solidFill>
                  <a:schemeClr val="tx1"/>
                </a:solidFill>
                <a:ea typeface="SimSun" charset="0"/>
                <a:sym typeface="+mn-ea"/>
              </a:rPr>
              <a:t>，因为是从第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 3 </a:t>
            </a:r>
            <a:r>
              <a:rPr lang="zh-CN" altLang="en-US" sz="2800">
                <a:solidFill>
                  <a:schemeClr val="tx1"/>
                </a:solidFill>
                <a:ea typeface="SimSun" charset="0"/>
                <a:sym typeface="+mn-ea"/>
              </a:rPr>
              <a:t>个字符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 ‘t’ </a:t>
            </a:r>
            <a:r>
              <a:rPr lang="zh-CN" altLang="en-US" sz="2800">
                <a:solidFill>
                  <a:schemeClr val="tx1"/>
                </a:solidFill>
                <a:ea typeface="SimSun" charset="0"/>
                <a:sym typeface="+mn-ea"/>
              </a:rPr>
              <a:t>开始查找（人类看来是第四个），所以第一个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 ‘c’ </a:t>
            </a:r>
            <a:r>
              <a:rPr lang="zh-CN" altLang="en-US" sz="2800">
                <a:solidFill>
                  <a:schemeClr val="tx1"/>
                </a:solidFill>
                <a:ea typeface="SimSun" charset="0"/>
                <a:sym typeface="+mn-ea"/>
              </a:rPr>
              <a:t>被略过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。</a:t>
            </a:r>
            <a:endParaRPr lang="zh-CN" altLang="en-US" sz="2800">
              <a:solidFill>
                <a:schemeClr val="tx1"/>
              </a:solidFill>
              <a:ea typeface="SimSun" charset="0"/>
            </a:endParaRPr>
          </a:p>
          <a:p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如果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pos 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所在的位置刚好就是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‘c’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，那么会返回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pos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，例如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“icat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chthecat”.find(‘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c’, 4) </a:t>
            </a:r>
            <a:r>
              <a:rPr lang="zh-CN" altLang="en-US" sz="2800">
                <a:solidFill>
                  <a:schemeClr val="tx1"/>
                </a:solidFill>
                <a:ea typeface="SimSun" charset="0"/>
                <a:sym typeface="+mn-ea"/>
              </a:rPr>
              <a:t>会返回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 4</a:t>
            </a:r>
            <a:r>
              <a:rPr lang="zh-CN" altLang="en-US" sz="2800">
                <a:solidFill>
                  <a:schemeClr val="tx1"/>
                </a:solidFill>
                <a:ea typeface="SimSun" charset="0"/>
                <a:sym typeface="+mn-ea"/>
              </a:rPr>
              <a:t>。</a:t>
            </a:r>
            <a:endParaRPr lang="zh-CN" altLang="en-US" sz="2800">
              <a:solidFill>
                <a:schemeClr val="tx1"/>
              </a:solidFill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find </a:t>
            </a:r>
            <a:r>
              <a:rPr lang="zh-CN" altLang="en-US">
                <a:ea typeface="SimSun" charset="0"/>
                <a:sym typeface="+mn-ea"/>
              </a:rPr>
              <a:t>寻找子字符串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66085" y="1220470"/>
            <a:ext cx="6259195" cy="563753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(size_t)-1 </a:t>
            </a:r>
            <a:r>
              <a:rPr lang="zh-CN" altLang="en-US">
                <a:ea typeface="SimSun" charset="0"/>
              </a:rPr>
              <a:t>更专业的写法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800">
                <a:ea typeface="SimSun" charset="0"/>
              </a:rPr>
              <a:t>其实</a:t>
            </a:r>
            <a:r>
              <a:rPr lang="en-US" altLang="zh-CN" sz="2800">
                <a:ea typeface="SimSun" charset="0"/>
              </a:rPr>
              <a:t> string </a:t>
            </a:r>
            <a:r>
              <a:rPr lang="zh-CN" altLang="en-US" sz="2800">
                <a:ea typeface="SimSun" charset="0"/>
              </a:rPr>
              <a:t>类里定义了一个静态常量</a:t>
            </a:r>
            <a:r>
              <a:rPr lang="en-US" altLang="zh-CN" sz="2800">
                <a:ea typeface="SimSun" charset="0"/>
              </a:rPr>
              <a:t> npos</a:t>
            </a:r>
            <a:r>
              <a:rPr lang="zh-CN" altLang="en-US" sz="2800">
                <a:ea typeface="SimSun" charset="0"/>
              </a:rPr>
              <a:t>，其值为</a:t>
            </a:r>
            <a:r>
              <a:rPr lang="en-US" altLang="zh-CN" sz="2800">
                <a:ea typeface="SimSun" charset="0"/>
              </a:rPr>
              <a:t> (size_t)-1</a:t>
            </a:r>
            <a:r>
              <a:rPr lang="zh-CN" altLang="en-US" sz="2800">
                <a:ea typeface="SimSun" charset="0"/>
              </a:rPr>
              <a:t>。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我们使用时，可以用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sz="2800">
                <a:solidFill>
                  <a:srgbClr val="7030A0"/>
                </a:solidFill>
              </a:rPr>
              <a:t>std::string::npos</a:t>
            </a:r>
            <a:r>
              <a:rPr lang="en-US" sz="2800"/>
              <a:t> </a:t>
            </a:r>
            <a:r>
              <a:rPr lang="zh-CN" altLang="en-US" sz="2800">
                <a:ea typeface="SimSun" charset="0"/>
              </a:rPr>
              <a:t>代替看起来很不专业的</a:t>
            </a:r>
            <a:r>
              <a:rPr lang="en-US" altLang="zh-CN" sz="2800">
                <a:ea typeface="SimSun" charset="0"/>
              </a:rPr>
              <a:t> -1</a:t>
            </a:r>
            <a:r>
              <a:rPr lang="zh-CN" altLang="en-US" sz="2800">
                <a:ea typeface="SimSun" charset="0"/>
              </a:rPr>
              <a:t>。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因此，要查询一个字符串是否包含某一字符，可以写：</a:t>
            </a:r>
            <a:endParaRPr lang="zh-CN" altLang="en-US" sz="2800">
              <a:ea typeface="SimSun" charset="0"/>
            </a:endParaRPr>
          </a:p>
          <a:p>
            <a:pPr marL="514350" indent="-514350">
              <a:buAutoNum type="arabicPeriod"/>
            </a:pP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s.find(c) != </a:t>
            </a:r>
            <a:r>
              <a:rPr lang="en-US" altLang="zh-CN" sz="2800">
                <a:solidFill>
                  <a:srgbClr val="7030A0"/>
                </a:solidFill>
                <a:ea typeface="SimSun" charset="0"/>
              </a:rPr>
              <a:t>string::npos</a:t>
            </a:r>
            <a:endParaRPr lang="en-US" altLang="zh-CN" sz="2800">
              <a:solidFill>
                <a:srgbClr val="0070C0"/>
              </a:solidFill>
              <a:ea typeface="SimSun" charset="0"/>
            </a:endParaRPr>
          </a:p>
          <a:p>
            <a:pPr marL="514350" indent="-514350">
              <a:buAutoNum type="arabicPeriod"/>
            </a:pP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s.find(c) != </a:t>
            </a:r>
            <a:r>
              <a:rPr lang="en-US" altLang="zh-CN" sz="2800">
                <a:solidFill>
                  <a:srgbClr val="7030A0"/>
                </a:solidFill>
                <a:ea typeface="SimSun" charset="0"/>
                <a:sym typeface="+mn-ea"/>
              </a:rPr>
              <a:t>s.npos</a:t>
            </a:r>
            <a:endParaRPr lang="en-US" altLang="zh-CN" sz="2800">
              <a:solidFill>
                <a:srgbClr val="7030A0"/>
              </a:solidFill>
              <a:ea typeface="SimSun" charset="0"/>
            </a:endParaRPr>
          </a:p>
          <a:p>
            <a:pPr marL="514350" indent="-514350">
              <a:buAutoNum type="arabicPeriod"/>
            </a:pP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s.find(c) != </a:t>
            </a:r>
            <a:r>
              <a:rPr lang="en-US" altLang="zh-CN" sz="2800">
                <a:solidFill>
                  <a:srgbClr val="7030A0"/>
                </a:solidFill>
                <a:ea typeface="SimSun" charset="0"/>
                <a:sym typeface="+mn-ea"/>
              </a:rPr>
              <a:t>(size_t)-1</a:t>
            </a:r>
            <a:endParaRPr lang="en-US" altLang="zh-CN" sz="2800">
              <a:solidFill>
                <a:srgbClr val="0070C0"/>
              </a:solidFill>
              <a:ea typeface="SimSun" charset="0"/>
              <a:sym typeface="+mn-ea"/>
            </a:endParaRPr>
          </a:p>
          <a:p>
            <a:pPr marL="514350" indent="-514350">
              <a:buAutoNum type="arabicPeriod"/>
            </a:pP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s.find(c) != </a:t>
            </a:r>
            <a:r>
              <a:rPr lang="en-US" altLang="zh-CN" sz="2800">
                <a:solidFill>
                  <a:srgbClr val="7030A0"/>
                </a:solidFill>
                <a:ea typeface="SimSun" charset="0"/>
                <a:sym typeface="+mn-ea"/>
              </a:rPr>
              <a:t>-1</a:t>
            </a:r>
            <a:endParaRPr lang="en-US" altLang="zh-CN" sz="2800">
              <a:solidFill>
                <a:srgbClr val="0070C0"/>
              </a:solidFill>
              <a:ea typeface="SimSun" charset="0"/>
              <a:sym typeface="+mn-ea"/>
            </a:endParaRPr>
          </a:p>
          <a:p>
            <a:pPr marL="514350" indent="-514350"/>
            <a:r>
              <a:rPr lang="zh-CN" altLang="en-US" sz="2800">
                <a:ea typeface="SimSun" charset="0"/>
              </a:rPr>
              <a:t>都是等价的。</a:t>
            </a:r>
            <a:endParaRPr lang="zh-CN" altLang="en-US" sz="2800">
              <a:ea typeface="SimSu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3055" y="3303905"/>
            <a:ext cx="6798945" cy="3554095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find </a:t>
            </a:r>
            <a:r>
              <a:rPr lang="zh-CN" altLang="en-US">
                <a:ea typeface="SimSun" charset="0"/>
              </a:rPr>
              <a:t>寻找子字符串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/>
          <p:nvPr>
            <p:ph idx="1"/>
          </p:nvPr>
        </p:nvSpPr>
        <p:spPr/>
        <p:txBody>
          <a:bodyPr/>
          <a:p>
            <a:r>
              <a:rPr lang="en-US" sz="2800">
                <a:solidFill>
                  <a:srgbClr val="0070C0"/>
                </a:solidFill>
              </a:rPr>
              <a:t>find(‘c’)</a:t>
            </a:r>
            <a:r>
              <a:rPr lang="en-US" sz="2800"/>
              <a:t> </a:t>
            </a:r>
            <a:r>
              <a:rPr lang="zh-CN" altLang="en-US" sz="2800">
                <a:ea typeface="SimSun" charset="0"/>
              </a:rPr>
              <a:t>会找到字符串</a:t>
            </a:r>
            <a:r>
              <a:rPr lang="en-US" altLang="zh-CN" sz="2800">
                <a:ea typeface="SimSun" charset="0"/>
              </a:rPr>
              <a:t> ‘c’ </a:t>
            </a:r>
            <a:r>
              <a:rPr lang="zh-CN" altLang="en-US" sz="2800">
                <a:ea typeface="SimSun" charset="0"/>
              </a:rPr>
              <a:t>第一次出现的位置，返回</a:t>
            </a:r>
            <a:r>
              <a:rPr lang="en-US" altLang="zh-CN" sz="2800">
                <a:ea typeface="SimSun" charset="0"/>
              </a:rPr>
              <a:t> ‘c’ </a:t>
            </a:r>
            <a:r>
              <a:rPr lang="zh-CN" altLang="en-US" sz="2800">
                <a:ea typeface="SimSun" charset="0"/>
              </a:rPr>
              <a:t>所在位置。</a:t>
            </a:r>
            <a:endParaRPr lang="zh-CN" altLang="en-US" sz="2800">
              <a:ea typeface="SimSun" charset="0"/>
            </a:endParaRPr>
          </a:p>
          <a:p>
            <a:r>
              <a:rPr lang="en-US" sz="2800">
                <a:solidFill>
                  <a:srgbClr val="0070C0"/>
                </a:solidFill>
              </a:rPr>
              <a:t>find(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“</a:t>
            </a:r>
            <a:r>
              <a:rPr lang="en-US" sz="2800">
                <a:solidFill>
                  <a:srgbClr val="0070C0"/>
                </a:solidFill>
              </a:rPr>
              <a:t>str”)</a:t>
            </a:r>
            <a:r>
              <a:rPr lang="en-US" sz="2800"/>
              <a:t> </a:t>
            </a:r>
            <a:r>
              <a:rPr lang="zh-CN" altLang="en-US" sz="2800">
                <a:ea typeface="SimSun" charset="0"/>
              </a:rPr>
              <a:t>会找到字符串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altLang="zh-CN" sz="2800">
                <a:ea typeface="SimSun" charset="0"/>
                <a:sym typeface="+mn-ea"/>
              </a:rPr>
              <a:t>“</a:t>
            </a:r>
            <a:r>
              <a:rPr lang="en-US" sz="2800">
                <a:sym typeface="+mn-ea"/>
              </a:rPr>
              <a:t>str” </a:t>
            </a:r>
            <a:r>
              <a:rPr lang="zh-CN" altLang="en-US" sz="2800">
                <a:ea typeface="SimSun" charset="0"/>
              </a:rPr>
              <a:t>第一次出现的位置，返回</a:t>
            </a:r>
            <a:r>
              <a:rPr lang="en-US" altLang="zh-CN" sz="2800">
                <a:ea typeface="SimSun" charset="0"/>
              </a:rPr>
              <a:t> ‘s’ </a:t>
            </a:r>
            <a:r>
              <a:rPr lang="zh-CN" altLang="en-US" sz="2800">
                <a:ea typeface="SimSun" charset="0"/>
                <a:sym typeface="+mn-ea"/>
              </a:rPr>
              <a:t>所在</a:t>
            </a:r>
            <a:r>
              <a:rPr lang="zh-CN" altLang="en-US" sz="2800">
                <a:ea typeface="SimSun" charset="0"/>
              </a:rPr>
              <a:t>位置。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例如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“hel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</a:rPr>
              <a:t>lo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”.find(“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</a:rPr>
              <a:t>lo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”)</a:t>
            </a:r>
            <a:r>
              <a:rPr lang="en-US" altLang="zh-CN" sz="2800">
                <a:ea typeface="SimSun" charset="0"/>
              </a:rPr>
              <a:t> </a:t>
            </a:r>
            <a:r>
              <a:rPr lang="zh-CN" altLang="en-US" sz="2800">
                <a:ea typeface="SimSun" charset="0"/>
              </a:rPr>
              <a:t>会得到</a:t>
            </a:r>
            <a:r>
              <a:rPr lang="en-US" altLang="zh-CN" sz="2800">
                <a:ea typeface="SimSun" charset="0"/>
              </a:rPr>
              <a:t> 3</a:t>
            </a:r>
            <a:r>
              <a:rPr lang="zh-CN" altLang="en-US" sz="2800">
                <a:ea typeface="SimSun" charset="0"/>
              </a:rPr>
              <a:t>，因为找到的是开头的字符</a:t>
            </a:r>
            <a:r>
              <a:rPr lang="en-US" altLang="zh-CN" sz="2800">
                <a:ea typeface="SimSun" charset="0"/>
              </a:rPr>
              <a:t> ‘l’</a:t>
            </a:r>
            <a:r>
              <a:rPr lang="zh-CN" altLang="en-US" sz="2800">
                <a:ea typeface="SimSun" charset="0"/>
              </a:rPr>
              <a:t>，他是计算机认为的</a:t>
            </a:r>
            <a:r>
              <a:rPr lang="zh-CN" altLang="en-US" sz="2800" b="1">
                <a:solidFill>
                  <a:srgbClr val="7030A0"/>
                </a:solidFill>
                <a:ea typeface="SimSun" charset="0"/>
              </a:rPr>
              <a:t>第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</a:rPr>
              <a:t> 3 </a:t>
            </a:r>
            <a:r>
              <a:rPr lang="zh-CN" altLang="en-US" sz="2800" b="1">
                <a:solidFill>
                  <a:srgbClr val="7030A0"/>
                </a:solidFill>
                <a:ea typeface="SimSun" charset="0"/>
              </a:rPr>
              <a:t>个</a:t>
            </a:r>
            <a:r>
              <a:rPr lang="zh-CN" altLang="en-US" sz="2800">
                <a:ea typeface="SimSun" charset="0"/>
              </a:rPr>
              <a:t>字符（人类认为的</a:t>
            </a:r>
            <a:r>
              <a:rPr lang="zh-CN" altLang="en-US" sz="2800" b="1">
                <a:solidFill>
                  <a:srgbClr val="7030A0"/>
                </a:solidFill>
                <a:ea typeface="SimSun" charset="0"/>
              </a:rPr>
              <a:t>第四个</a:t>
            </a:r>
            <a:r>
              <a:rPr lang="zh-CN" altLang="en-US" sz="2800">
                <a:ea typeface="SimSun" charset="0"/>
              </a:rPr>
              <a:t>字符）。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同理也有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find(“str”, pos)</a:t>
            </a:r>
            <a:r>
              <a:rPr lang="en-US" altLang="zh-CN" sz="2800">
                <a:ea typeface="SimSun" charset="0"/>
              </a:rPr>
              <a:t> </a:t>
            </a:r>
            <a:r>
              <a:rPr lang="zh-CN" altLang="en-US" sz="2800">
                <a:ea typeface="SimSun" charset="0"/>
              </a:rPr>
              <a:t>是从第</a:t>
            </a:r>
            <a:r>
              <a:rPr lang="en-US" altLang="zh-CN" sz="2800">
                <a:ea typeface="SimSun" charset="0"/>
              </a:rPr>
              <a:t> pos </a:t>
            </a:r>
            <a:r>
              <a:rPr lang="zh-CN" altLang="en-US" sz="2800">
                <a:ea typeface="SimSun" charset="0"/>
              </a:rPr>
              <a:t>个字符开始查找子字符串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altLang="zh-CN" sz="2800">
                <a:ea typeface="SimSun" charset="0"/>
                <a:sym typeface="+mn-ea"/>
              </a:rPr>
              <a:t>“str”</a:t>
            </a:r>
            <a:r>
              <a:rPr lang="zh-CN" altLang="en-US" sz="2800">
                <a:ea typeface="SimSun" charset="0"/>
              </a:rPr>
              <a:t>，例如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“</a:t>
            </a:r>
            <a:r>
              <a:rPr lang="en-US" altLang="zh-CN" sz="2800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hel</a:t>
            </a:r>
            <a:r>
              <a:rPr lang="en-US" altLang="zh-CN" sz="2800" b="1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l</a:t>
            </a:r>
            <a:r>
              <a:rPr lang="en-US" altLang="zh-CN" sz="2800" b="1">
                <a:solidFill>
                  <a:srgbClr val="C00000"/>
                </a:solidFill>
                <a:ea typeface="SimSun" charset="0"/>
                <a:sym typeface="+mn-ea"/>
              </a:rPr>
              <a:t>o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hel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  <a:sym typeface="+mn-ea"/>
              </a:rPr>
              <a:t>lo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”.find(“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  <a:sym typeface="+mn-ea"/>
              </a:rPr>
              <a:t>lo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”, </a:t>
            </a:r>
            <a:r>
              <a:rPr lang="en-US" altLang="zh-CN" sz="2800" b="1">
                <a:solidFill>
                  <a:srgbClr val="C00000"/>
                </a:solidFill>
                <a:ea typeface="SimSun" charset="0"/>
                <a:sym typeface="+mn-ea"/>
              </a:rPr>
              <a:t>4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) </a:t>
            </a:r>
            <a:r>
              <a:rPr lang="zh-CN" altLang="en-US" sz="2800">
                <a:ea typeface="SimSun" charset="0"/>
                <a:sym typeface="+mn-ea"/>
              </a:rPr>
              <a:t>会得到</a:t>
            </a:r>
            <a:r>
              <a:rPr lang="en-US" altLang="zh-CN" sz="2800">
                <a:ea typeface="SimSun" charset="0"/>
                <a:sym typeface="+mn-ea"/>
              </a:rPr>
              <a:t> 8</a:t>
            </a:r>
            <a:r>
              <a:rPr lang="zh-CN" altLang="en-US" sz="2800">
                <a:ea typeface="SimSun" charset="0"/>
                <a:sym typeface="+mn-ea"/>
              </a:rPr>
              <a:t>，因为</a:t>
            </a:r>
            <a:r>
              <a:rPr lang="en-US" altLang="zh-CN" sz="2800">
                <a:ea typeface="SimSun" charset="0"/>
                <a:sym typeface="+mn-ea"/>
              </a:rPr>
              <a:t> pos </a:t>
            </a:r>
            <a:r>
              <a:rPr lang="zh-CN" altLang="en-US" sz="2800">
                <a:ea typeface="SimSun" charset="0"/>
                <a:sym typeface="+mn-ea"/>
              </a:rPr>
              <a:t>为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4</a:t>
            </a:r>
            <a:r>
              <a:rPr lang="zh-CN" altLang="en-US" sz="2800">
                <a:ea typeface="SimSun" charset="0"/>
                <a:sym typeface="+mn-ea"/>
              </a:rPr>
              <a:t>，</a:t>
            </a:r>
            <a:r>
              <a:rPr lang="zh-CN" altLang="en-US" sz="2800" b="1">
                <a:solidFill>
                  <a:srgbClr val="C00000"/>
                </a:solidFill>
                <a:ea typeface="SimSun" charset="0"/>
                <a:sym typeface="+mn-ea"/>
              </a:rPr>
              <a:t>前四个</a:t>
            </a:r>
            <a:r>
              <a:rPr lang="zh-CN" altLang="en-US" sz="2800">
                <a:ea typeface="SimSun" charset="0"/>
                <a:sym typeface="+mn-ea"/>
              </a:rPr>
              <a:t>字符被排除掉了，这样其实等价于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“o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hel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  <a:sym typeface="+mn-ea"/>
              </a:rPr>
              <a:t>lo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”.find(“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  <a:sym typeface="+mn-ea"/>
              </a:rPr>
              <a:t>lo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”) + </a:t>
            </a:r>
            <a:r>
              <a:rPr lang="en-US" altLang="zh-CN" sz="2800" b="1">
                <a:solidFill>
                  <a:srgbClr val="C00000"/>
                </a:solidFill>
                <a:ea typeface="SimSun" charset="0"/>
                <a:sym typeface="+mn-ea"/>
              </a:rPr>
              <a:t>4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  <a:endParaRPr lang="zh-CN" altLang="en-US" sz="28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find </a:t>
            </a:r>
            <a:r>
              <a:rPr lang="zh-CN" altLang="en-US">
                <a:ea typeface="SimSun" charset="0"/>
                <a:sym typeface="+mn-ea"/>
              </a:rPr>
              <a:t>寻找子字符串</a:t>
            </a:r>
            <a:endParaRPr lang="en-US"/>
          </a:p>
        </p:txBody>
      </p:sp>
      <p:pic>
        <p:nvPicPr>
          <p:cNvPr id="6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59430" y="1600200"/>
            <a:ext cx="6071870" cy="45262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replace </a:t>
            </a:r>
            <a:r>
              <a:rPr lang="zh-CN" altLang="en-US">
                <a:ea typeface="SimSun" charset="0"/>
              </a:rPr>
              <a:t>替换</a:t>
            </a:r>
            <a:r>
              <a:rPr lang="zh-CN" altLang="en-US">
                <a:ea typeface="SimSun" charset="0"/>
              </a:rPr>
              <a:t>一段</a:t>
            </a:r>
            <a:r>
              <a:rPr lang="zh-CN" altLang="en-US">
                <a:ea typeface="SimSun" charset="0"/>
              </a:rPr>
              <a:t>子字符串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append </a:t>
            </a:r>
            <a:r>
              <a:rPr lang="zh-CN" altLang="en-US">
                <a:ea typeface="SimSun" charset="0"/>
              </a:rPr>
              <a:t>追加</a:t>
            </a:r>
            <a:r>
              <a:rPr lang="zh-CN" altLang="en-US">
                <a:ea typeface="SimSun" charset="0"/>
                <a:sym typeface="+mn-ea"/>
              </a:rPr>
              <a:t>一段</a:t>
            </a:r>
            <a:r>
              <a:rPr lang="zh-CN" altLang="en-US">
                <a:ea typeface="SimSun" charset="0"/>
              </a:rPr>
              <a:t>字符串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insert </a:t>
            </a:r>
            <a:r>
              <a:rPr lang="zh-CN" altLang="en-US">
                <a:ea typeface="SimSun" charset="0"/>
              </a:rPr>
              <a:t>插入一段字符串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ea typeface="SimSun" charset="0"/>
              </a:rPr>
              <a:t>运算符</a:t>
            </a:r>
            <a:r>
              <a:rPr lang="en-US" altLang="zh-CN">
                <a:ea typeface="SimSun" charset="0"/>
              </a:rPr>
              <a:t> +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+=</a:t>
            </a:r>
            <a:endParaRPr lang="en-US" alt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关于控制字符的一个冷知识</a:t>
            </a:r>
            <a:endParaRPr lang="zh-CN" altLang="en-US">
              <a:ea typeface="SimSun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7290" y="1600200"/>
            <a:ext cx="6595110" cy="4526280"/>
          </a:xfrm>
        </p:spPr>
        <p:txBody>
          <a:bodyPr/>
          <a:p>
            <a:r>
              <a:rPr lang="zh-CN" altLang="en-US" sz="2000">
                <a:ea typeface="SimSun" charset="0"/>
                <a:sym typeface="+mn-ea"/>
              </a:rPr>
              <a:t>除此之外，因为</a:t>
            </a:r>
            <a:r>
              <a:rPr lang="en-US" altLang="zh-CN" sz="2000">
                <a:ea typeface="SimSun" charset="0"/>
                <a:sym typeface="+mn-ea"/>
              </a:rPr>
              <a:t> ^D </a:t>
            </a:r>
            <a:r>
              <a:rPr lang="zh-CN" altLang="en-US" sz="2000">
                <a:ea typeface="SimSun" charset="0"/>
                <a:sym typeface="+mn-ea"/>
              </a:rPr>
              <a:t>是</a:t>
            </a:r>
            <a:r>
              <a:rPr lang="zh-CN" altLang="en-US" sz="2000">
                <a:ea typeface="SimSun" charset="0"/>
                <a:sym typeface="+mn-ea"/>
              </a:rPr>
              <a:t>“</a:t>
            </a:r>
            <a:r>
              <a:rPr lang="zh-CN" altLang="en-US" sz="2000">
                <a:ea typeface="SimSun" charset="0"/>
                <a:sym typeface="+mn-ea"/>
              </a:rPr>
              <a:t>传输终止符”，还可以在控制台输入</a:t>
            </a:r>
            <a:r>
              <a:rPr lang="en-US" altLang="zh-CN" sz="2000">
                <a:ea typeface="SimSun" charset="0"/>
                <a:sym typeface="+mn-ea"/>
              </a:rPr>
              <a:t> Ctrl+D </a:t>
            </a:r>
            <a:r>
              <a:rPr lang="zh-CN" altLang="en-US" sz="2000">
                <a:ea typeface="SimSun" charset="0"/>
                <a:sym typeface="+mn-ea"/>
              </a:rPr>
              <a:t>来关闭标准输入流，终止正在读取他的程序。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小彭老师常用</a:t>
            </a:r>
            <a:r>
              <a:rPr lang="en-US" altLang="zh-CN" sz="2000">
                <a:ea typeface="SimSun" charset="0"/>
                <a:sym typeface="+mn-ea"/>
              </a:rPr>
              <a:t> Ctrl+D </a:t>
            </a:r>
            <a:r>
              <a:rPr lang="zh-CN" altLang="en-US" sz="2000">
                <a:ea typeface="SimSun" charset="0"/>
                <a:sym typeface="+mn-ea"/>
              </a:rPr>
              <a:t>来快速关闭一个</a:t>
            </a:r>
            <a:r>
              <a:rPr lang="en-US" altLang="zh-CN" sz="2000">
                <a:ea typeface="SimSun" charset="0"/>
                <a:sym typeface="+mn-ea"/>
              </a:rPr>
              <a:t> shell</a:t>
            </a:r>
            <a:r>
              <a:rPr lang="zh-CN" altLang="en-US" sz="2000">
                <a:ea typeface="SimSun" charset="0"/>
                <a:sym typeface="+mn-ea"/>
              </a:rPr>
              <a:t>（和输入</a:t>
            </a:r>
            <a:r>
              <a:rPr lang="en-US" altLang="zh-CN" sz="2000">
                <a:ea typeface="SimSun" charset="0"/>
                <a:sym typeface="+mn-ea"/>
              </a:rPr>
              <a:t> exit </a:t>
            </a:r>
            <a:r>
              <a:rPr lang="zh-CN" altLang="en-US" sz="2000">
                <a:ea typeface="SimSun" charset="0"/>
                <a:sym typeface="+mn-ea"/>
              </a:rPr>
              <a:t>命令的效果一样）。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</a:rPr>
              <a:t>以及按</a:t>
            </a:r>
            <a:r>
              <a:rPr lang="en-US" altLang="zh-CN" sz="2000">
                <a:ea typeface="SimSun" charset="0"/>
              </a:rPr>
              <a:t> Ctrl+I </a:t>
            </a:r>
            <a:r>
              <a:rPr lang="zh-CN" altLang="en-US" sz="2000">
                <a:ea typeface="SimSun" charset="0"/>
              </a:rPr>
              <a:t>的效果其实和</a:t>
            </a:r>
            <a:r>
              <a:rPr lang="en-US" altLang="zh-CN" sz="2000">
                <a:ea typeface="SimSun" charset="0"/>
              </a:rPr>
              <a:t> Tab </a:t>
            </a:r>
            <a:r>
              <a:rPr lang="zh-CN" altLang="en-US" sz="2000">
                <a:ea typeface="SimSun" charset="0"/>
              </a:rPr>
              <a:t>键一样，按</a:t>
            </a:r>
            <a:r>
              <a:rPr lang="en-US" altLang="zh-CN" sz="2000">
                <a:ea typeface="SimSun" charset="0"/>
              </a:rPr>
              <a:t> Ctrl+J </a:t>
            </a:r>
            <a:r>
              <a:rPr lang="zh-CN" altLang="en-US" sz="2000">
                <a:ea typeface="SimSun" charset="0"/>
              </a:rPr>
              <a:t>的效果和</a:t>
            </a:r>
            <a:r>
              <a:rPr lang="en-US" altLang="zh-CN" sz="2000">
                <a:ea typeface="SimSun" charset="0"/>
              </a:rPr>
              <a:t> Enter </a:t>
            </a:r>
            <a:r>
              <a:rPr lang="zh-CN" altLang="en-US" sz="2000">
                <a:ea typeface="SimSun" charset="0"/>
              </a:rPr>
              <a:t>键一样，按</a:t>
            </a:r>
            <a:r>
              <a:rPr lang="en-US" altLang="zh-CN" sz="2000">
                <a:ea typeface="SimSun" charset="0"/>
              </a:rPr>
              <a:t> Ctrl+H </a:t>
            </a:r>
            <a:r>
              <a:rPr lang="zh-CN" altLang="en-US" sz="2000">
                <a:ea typeface="SimSun" charset="0"/>
              </a:rPr>
              <a:t>的效果和退格键一样。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这是因为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表中规定</a:t>
            </a:r>
            <a:r>
              <a:rPr lang="en-US" altLang="zh-CN" sz="2000">
                <a:ea typeface="SimSun" charset="0"/>
              </a:rPr>
              <a:t> ^I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‘\t’</a:t>
            </a:r>
            <a:r>
              <a:rPr lang="zh-CN" altLang="en-US" sz="2000">
                <a:ea typeface="SimSun" charset="0"/>
              </a:rPr>
              <a:t>，</a:t>
            </a:r>
            <a:r>
              <a:rPr lang="en-US" altLang="zh-CN" sz="2000">
                <a:ea typeface="SimSun" charset="0"/>
              </a:rPr>
              <a:t>^J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‘\n’</a:t>
            </a:r>
            <a:r>
              <a:rPr lang="zh-CN" altLang="en-US" sz="2000">
                <a:ea typeface="SimSun" charset="0"/>
              </a:rPr>
              <a:t>，</a:t>
            </a:r>
            <a:r>
              <a:rPr lang="en-US" altLang="zh-CN" sz="2000">
                <a:ea typeface="SimSun" charset="0"/>
              </a:rPr>
              <a:t>^H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‘\b’</a:t>
            </a:r>
            <a:r>
              <a:rPr lang="zh-CN" altLang="en-US" sz="2000">
                <a:ea typeface="SimSun" charset="0"/>
              </a:rPr>
              <a:t>，所以以前原始的计算机键盘上其实还没有</a:t>
            </a:r>
            <a:r>
              <a:rPr lang="en-US" altLang="zh-CN" sz="2000">
                <a:ea typeface="SimSun" charset="0"/>
              </a:rPr>
              <a:t> Enter </a:t>
            </a:r>
            <a:r>
              <a:rPr lang="zh-CN" altLang="en-US" sz="2000">
                <a:ea typeface="SimSun" charset="0"/>
              </a:rPr>
              <a:t>键，大家都是按</a:t>
            </a:r>
            <a:r>
              <a:rPr lang="en-US" altLang="zh-CN" sz="2000">
                <a:ea typeface="SimSun" charset="0"/>
              </a:rPr>
              <a:t> Ctrl+J </a:t>
            </a:r>
            <a:r>
              <a:rPr lang="zh-CN" altLang="en-US" sz="2000">
                <a:ea typeface="SimSun" charset="0"/>
              </a:rPr>
              <a:t>来换行的</a:t>
            </a:r>
            <a:r>
              <a:rPr lang="en-US" altLang="zh-CN" sz="2000">
                <a:ea typeface="SimSun" charset="0"/>
              </a:rPr>
              <a:t>……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不过，如果直接在控制台输入</a:t>
            </a:r>
            <a:r>
              <a:rPr lang="en-US" altLang="zh-CN" sz="2000">
                <a:ea typeface="SimSun" charset="0"/>
              </a:rPr>
              <a:t> ‘^’ </a:t>
            </a:r>
            <a:r>
              <a:rPr lang="zh-CN" altLang="en-US" sz="2000">
                <a:ea typeface="SimSun" charset="0"/>
              </a:rPr>
              <a:t>和</a:t>
            </a:r>
            <a:r>
              <a:rPr lang="en-US" altLang="zh-CN" sz="2000">
                <a:ea typeface="SimSun" charset="0"/>
              </a:rPr>
              <a:t> ‘C’ </a:t>
            </a:r>
            <a:r>
              <a:rPr lang="zh-CN" altLang="en-US" sz="2000">
                <a:ea typeface="SimSun" charset="0"/>
              </a:rPr>
              <a:t>两个字符并没有</a:t>
            </a:r>
            <a:r>
              <a:rPr lang="en-US" altLang="zh-CN" sz="2000">
                <a:ea typeface="SimSun" charset="0"/>
              </a:rPr>
              <a:t> Ctrl+C </a:t>
            </a:r>
            <a:r>
              <a:rPr lang="zh-CN" altLang="en-US" sz="2000">
                <a:ea typeface="SimSun" charset="0"/>
              </a:rPr>
              <a:t>的效果哦！因为</a:t>
            </a:r>
            <a:r>
              <a:rPr lang="en-US" altLang="zh-CN" sz="2000">
                <a:ea typeface="SimSun" charset="0"/>
              </a:rPr>
              <a:t> ‘^C’ </a:t>
            </a:r>
            <a:r>
              <a:rPr lang="zh-CN" altLang="en-US" sz="2000">
                <a:ea typeface="SimSun" charset="0"/>
              </a:rPr>
              <a:t>是</a:t>
            </a:r>
            <a:r>
              <a:rPr lang="en-US" altLang="zh-CN" sz="2000">
                <a:ea typeface="SimSun" charset="0"/>
              </a:rPr>
              <a:t> Ctrl+C </a:t>
            </a:r>
            <a:r>
              <a:rPr lang="zh-CN" altLang="en-US" sz="2000">
                <a:ea typeface="SimSun" charset="0"/>
              </a:rPr>
              <a:t>输入之后一次性显示出来的，并不是真的说</a:t>
            </a:r>
            <a:r>
              <a:rPr lang="en-US" altLang="zh-CN" sz="2000">
                <a:ea typeface="SimSun" charset="0"/>
              </a:rPr>
              <a:t> Ctrl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‘^’ </a:t>
            </a:r>
            <a:r>
              <a:rPr lang="zh-CN" altLang="en-US" sz="2000">
                <a:ea typeface="SimSun" charset="0"/>
              </a:rPr>
              <a:t>这个字符。</a:t>
            </a:r>
            <a:endParaRPr lang="en-US" altLang="zh-CN" sz="2000">
              <a:ea typeface="SimSu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575" y="5028565"/>
            <a:ext cx="4895850" cy="314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5" y="5680075"/>
            <a:ext cx="4838700" cy="676275"/>
          </a:xfrm>
          <a:prstGeom prst="rect">
            <a:avLst/>
          </a:prstGeom>
        </p:spPr>
      </p:pic>
      <p:pic>
        <p:nvPicPr>
          <p:cNvPr id="10" name="Content Placeholder 6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3422650"/>
            <a:ext cx="5030470" cy="9620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ea typeface="SimSun" charset="0"/>
              </a:rPr>
              <a:t>运算符</a:t>
            </a:r>
            <a:r>
              <a:rPr lang="en-US" altLang="zh-CN">
                <a:ea typeface="SimSun" charset="0"/>
              </a:rPr>
              <a:t> </a:t>
            </a:r>
            <a:r>
              <a:rPr lang="en-US">
                <a:ea typeface="SimSun" charset="0"/>
              </a:rPr>
              <a:t>==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!=</a:t>
            </a:r>
            <a:endParaRPr lang="en-US" alt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ea typeface="SimSun" charset="0"/>
              </a:rPr>
              <a:t>运算符</a:t>
            </a:r>
            <a:r>
              <a:rPr lang="en-US" altLang="zh-CN">
                <a:ea typeface="SimSun" charset="0"/>
              </a:rPr>
              <a:t> &gt;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&lt;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&gt;=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&lt;=</a:t>
            </a:r>
            <a:endParaRPr lang="en-US" alt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ea typeface="SimSun" charset="0"/>
              </a:rPr>
              <a:t>通用的比较函数</a:t>
            </a:r>
            <a:r>
              <a:rPr lang="en-US" altLang="zh-CN">
                <a:ea typeface="SimSun" charset="0"/>
              </a:rPr>
              <a:t> compare</a:t>
            </a:r>
            <a:endParaRPr lang="en-US" alt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vector </a:t>
            </a:r>
            <a:r>
              <a:rPr lang="zh-CN" altLang="en-US">
                <a:ea typeface="SimSun" charset="0"/>
              </a:rPr>
              <a:t>相似的地方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</p:spPr>
        <p:txBody>
          <a:bodyPr/>
          <a:p>
            <a:r>
              <a:rPr lang="en-US"/>
              <a:t>at, [], data, size, resize, clear</a:t>
            </a:r>
            <a:endParaRPr lang="en-US"/>
          </a:p>
          <a:p>
            <a:r>
              <a:rPr lang="en-US"/>
              <a:t>capacity, reserve, shrink_to_fit</a:t>
            </a:r>
            <a:endParaRPr lang="en-US"/>
          </a:p>
          <a:p>
            <a:r>
              <a:rPr lang="en-US"/>
              <a:t>insert, erase, assign</a:t>
            </a:r>
            <a:endParaRPr lang="en-US"/>
          </a:p>
          <a:p>
            <a:r>
              <a:rPr lang="en-US"/>
              <a:t>push_back, pop_back, front, back</a:t>
            </a:r>
            <a:endParaRPr lang="en-US"/>
          </a:p>
          <a:p>
            <a:r>
              <a:rPr lang="en-US"/>
              <a:t>begin, end, rbegin, rend</a:t>
            </a:r>
            <a:endParaRPr lang="en-US"/>
          </a:p>
          <a:p>
            <a:r>
              <a:rPr lang="en-US"/>
              <a:t>swap, move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字符串胖指针</a:t>
            </a:r>
            <a:endParaRPr lang="zh-CN" altLang="en-US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7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 </a:t>
            </a:r>
            <a:r>
              <a:rPr lang="zh-CN" altLang="en-US">
                <a:ea typeface="SimSun" charset="0"/>
              </a:rPr>
              <a:t>语言</a:t>
            </a:r>
            <a:r>
              <a:rPr lang="en-US" altLang="zh-CN">
                <a:ea typeface="SimSun" charset="0"/>
              </a:rPr>
              <a:t> 0 </a:t>
            </a:r>
            <a:r>
              <a:rPr lang="zh-CN" altLang="en-US">
                <a:ea typeface="SimSun" charset="0"/>
              </a:rPr>
              <a:t>结尾字符串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400">
                <a:sym typeface="+mn-ea"/>
              </a:rPr>
              <a:t>C </a:t>
            </a:r>
            <a:r>
              <a:rPr lang="zh-CN" altLang="en-US" sz="2400">
                <a:ea typeface="SimSun" charset="0"/>
                <a:sym typeface="+mn-ea"/>
              </a:rPr>
              <a:t>语言为什么喜欢</a:t>
            </a:r>
            <a:r>
              <a:rPr lang="en-US" altLang="zh-CN" sz="2400">
                <a:ea typeface="SimSun" charset="0"/>
                <a:sym typeface="+mn-ea"/>
              </a:rPr>
              <a:t> 0 </a:t>
            </a:r>
            <a:r>
              <a:rPr lang="zh-CN" altLang="en-US" sz="2400">
                <a:ea typeface="SimSun" charset="0"/>
                <a:sym typeface="+mn-ea"/>
              </a:rPr>
              <a:t>结尾字符串（</a:t>
            </a:r>
            <a:r>
              <a:rPr lang="en-US" altLang="zh-CN" sz="2400">
                <a:ea typeface="SimSun" charset="0"/>
                <a:sym typeface="+mn-ea"/>
              </a:rPr>
              <a:t>null-terminated string</a:t>
            </a:r>
            <a:r>
              <a:rPr lang="zh-CN" altLang="en-US" sz="2400">
                <a:ea typeface="SimSun" charset="0"/>
                <a:sym typeface="+mn-ea"/>
              </a:rPr>
              <a:t>）呢？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</a:rPr>
              <a:t>众所周知，要描述一个动态长度的数组（此处为字符串），需要</a:t>
            </a:r>
            <a:r>
              <a:rPr lang="zh-CN" altLang="en-US" sz="2400" b="1">
                <a:ea typeface="SimSun" charset="0"/>
              </a:rPr>
              <a:t>首地址指针</a:t>
            </a:r>
            <a:r>
              <a:rPr lang="zh-CN" altLang="en-US" sz="2400">
                <a:ea typeface="SimSun" charset="0"/>
              </a:rPr>
              <a:t>和</a:t>
            </a:r>
            <a:r>
              <a:rPr lang="zh-CN" altLang="en-US" sz="2400" b="1">
                <a:ea typeface="SimSun" charset="0"/>
              </a:rPr>
              <a:t>数组长度</a:t>
            </a:r>
            <a:r>
              <a:rPr lang="zh-CN" altLang="en-US" sz="2400">
                <a:ea typeface="SimSun" charset="0"/>
              </a:rPr>
              <a:t>两个参数。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void fuck_array(char *ptr, size_t len);</a:t>
            </a:r>
            <a:endParaRPr lang="en-US" altLang="zh-CN" sz="2400">
              <a:ea typeface="SimSun" charset="0"/>
            </a:endParaRPr>
          </a:p>
          <a:p>
            <a:endParaRPr lang="en-US" altLang="zh-CN" sz="2400">
              <a:ea typeface="SimSun" charset="0"/>
            </a:endParaRPr>
          </a:p>
          <a:p>
            <a:endParaRPr lang="en-US" altLang="zh-CN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这样好麻烦，明明是一个字符串，却要传两个参数进去！能不能简化？</a:t>
            </a:r>
            <a:endParaRPr lang="zh-CN" altLang="en-US" sz="2400">
              <a:ea typeface="SimSun" charset="0"/>
            </a:endParaRPr>
          </a:p>
          <a:p>
            <a:r>
              <a:rPr lang="en-US" sz="2400">
                <a:ea typeface="SimSun" charset="0"/>
              </a:rPr>
              <a:t>C </a:t>
            </a:r>
            <a:r>
              <a:rPr lang="zh-CN" altLang="en-US" sz="2400">
                <a:ea typeface="SimSun" charset="0"/>
              </a:rPr>
              <a:t>语言认为：假定字符串中的字符不可能出现</a:t>
            </a:r>
            <a:r>
              <a:rPr lang="en-US" altLang="zh-CN" sz="2400">
                <a:ea typeface="SimSun" charset="0"/>
              </a:rPr>
              <a:t> ‘\0’</a:t>
            </a:r>
            <a:r>
              <a:rPr lang="zh-CN" altLang="en-US" sz="2400">
                <a:ea typeface="SimSun" charset="0"/>
              </a:rPr>
              <a:t>，那么可以用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作为结尾的标记符，这就是当年</a:t>
            </a:r>
            <a:r>
              <a:rPr lang="zh-CN" altLang="en-US" sz="2400">
                <a:ea typeface="SimSun" charset="0"/>
                <a:sym typeface="+mn-ea"/>
              </a:rPr>
              <a:t>最流行的</a:t>
            </a:r>
            <a:r>
              <a:rPr lang="en-US" altLang="zh-CN" sz="2400">
                <a:ea typeface="SimSun" charset="0"/>
                <a:sym typeface="+mn-ea"/>
              </a:rPr>
              <a:t> 0 </a:t>
            </a:r>
            <a:r>
              <a:rPr lang="zh-CN" altLang="en-US" sz="2400">
                <a:ea typeface="SimSun" charset="0"/>
                <a:sym typeface="+mn-ea"/>
              </a:rPr>
              <a:t>结尾字符串（</a:t>
            </a:r>
            <a:r>
              <a:rPr lang="en-US" altLang="zh-CN" sz="2400">
                <a:ea typeface="SimSun" charset="0"/>
                <a:sym typeface="+mn-ea"/>
              </a:rPr>
              <a:t>null-terminated string</a:t>
            </a:r>
            <a:r>
              <a:rPr lang="zh-CN" altLang="en-US" sz="2400">
                <a:ea typeface="SimSun" charset="0"/>
                <a:sym typeface="+mn-ea"/>
              </a:rPr>
              <a:t>）方案。</a:t>
            </a:r>
            <a:endParaRPr lang="en-US" altLang="zh-CN" sz="2400">
              <a:ea typeface="SimSun" charset="0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0 </a:t>
            </a:r>
            <a:r>
              <a:rPr lang="zh-CN" altLang="en-US">
                <a:ea typeface="SimSun" charset="0"/>
              </a:rPr>
              <a:t>结尾字符串的缺点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400">
                <a:ea typeface="SimSun" charset="0"/>
                <a:sym typeface="+mn-ea"/>
              </a:rPr>
              <a:t>1. </a:t>
            </a:r>
            <a:r>
              <a:rPr lang="zh-CN" altLang="en-US" sz="2400" b="1">
                <a:ea typeface="SimSun" charset="0"/>
                <a:sym typeface="+mn-ea"/>
              </a:rPr>
              <a:t>字符串本身不能含有</a:t>
            </a:r>
            <a:r>
              <a:rPr lang="en-US" altLang="zh-CN" sz="2400" b="1">
                <a:ea typeface="SimSun" charset="0"/>
                <a:sym typeface="+mn-ea"/>
              </a:rPr>
              <a:t> ‘\0’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例如：</a:t>
            </a:r>
            <a:r>
              <a:rPr lang="en-US" altLang="zh-CN" sz="2400">
                <a:ea typeface="SimSun" charset="0"/>
                <a:sym typeface="+mn-ea"/>
              </a:rPr>
              <a:t>{‘h’, ‘e’, ‘l’, ‘l’, ‘o’, ‘\0’, ‘c’, ‘p’, ‘p’} </a:t>
            </a:r>
            <a:r>
              <a:rPr lang="zh-CN" altLang="en-US" sz="2400">
                <a:ea typeface="SimSun" charset="0"/>
                <a:sym typeface="+mn-ea"/>
              </a:rPr>
              <a:t>则只有前五个字符是有效的。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</a:rPr>
              <a:t>因此</a:t>
            </a:r>
            <a:r>
              <a:rPr lang="en-US" altLang="zh-CN" sz="2400">
                <a:ea typeface="SimSun" charset="0"/>
              </a:rPr>
              <a:t> printf(“hello\0cpp”); </a:t>
            </a:r>
            <a:r>
              <a:rPr lang="zh-CN" altLang="en-US" sz="2400">
                <a:ea typeface="SimSun" charset="0"/>
              </a:rPr>
              <a:t>只会打印</a:t>
            </a:r>
            <a:r>
              <a:rPr lang="en-US" altLang="zh-CN" sz="2400">
                <a:ea typeface="SimSun" charset="0"/>
              </a:rPr>
              <a:t> “hello” </a:t>
            </a:r>
            <a:r>
              <a:rPr lang="zh-CN" altLang="en-US" sz="2400">
                <a:ea typeface="SimSun" charset="0"/>
              </a:rPr>
              <a:t>而没有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后面的字符，因为</a:t>
            </a:r>
            <a:r>
              <a:rPr lang="en-US" altLang="zh-CN" sz="2400">
                <a:ea typeface="SimSun" charset="0"/>
              </a:rPr>
              <a:t> printf </a:t>
            </a:r>
            <a:r>
              <a:rPr lang="zh-CN" altLang="en-US" sz="2400">
                <a:ea typeface="SimSun" charset="0"/>
              </a:rPr>
              <a:t>只收到了一个首地址指针，他只好把出现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的位置当做字符的结尾。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对于字符串来说好像无所谓（谁说话会带个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啊），但是对于其他类型的数据，比如科学家用一个浮点数组，一不小心算出个</a:t>
            </a:r>
            <a:r>
              <a:rPr lang="en-US" altLang="zh-CN" sz="2400">
                <a:ea typeface="SimSun" charset="0"/>
              </a:rPr>
              <a:t> 0.0 </a:t>
            </a:r>
            <a:r>
              <a:rPr lang="zh-CN" altLang="en-US" sz="2400">
                <a:ea typeface="SimSun" charset="0"/>
              </a:rPr>
              <a:t>就自动结束了，不合理。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2. </a:t>
            </a:r>
            <a:r>
              <a:rPr lang="en-US" altLang="zh-CN" sz="2400">
                <a:ea typeface="SimSun" charset="0"/>
                <a:sym typeface="+mn-ea"/>
              </a:rPr>
              <a:t>‘\0’ </a:t>
            </a:r>
            <a:r>
              <a:rPr lang="zh-CN" altLang="en-US" sz="2400">
                <a:ea typeface="SimSun" charset="0"/>
                <a:sym typeface="+mn-ea"/>
              </a:rPr>
              <a:t>本身也是一个字符，</a:t>
            </a:r>
            <a:r>
              <a:rPr lang="zh-CN" altLang="en-US" sz="2400" b="1">
                <a:ea typeface="SimSun" charset="0"/>
                <a:sym typeface="+mn-ea"/>
              </a:rPr>
              <a:t>需要占据额外的空间</a:t>
            </a:r>
            <a:r>
              <a:rPr lang="zh-CN" altLang="en-US" sz="2400">
                <a:ea typeface="SimSun" charset="0"/>
                <a:sym typeface="+mn-ea"/>
              </a:rPr>
              <a:t>，因此长度为</a:t>
            </a:r>
            <a:r>
              <a:rPr lang="en-US" altLang="zh-CN" sz="2400">
                <a:ea typeface="SimSun" charset="0"/>
                <a:sym typeface="+mn-ea"/>
              </a:rPr>
              <a:t> n </a:t>
            </a:r>
            <a:r>
              <a:rPr lang="zh-CN" altLang="en-US" sz="2400">
                <a:ea typeface="SimSun" charset="0"/>
                <a:sym typeface="+mn-ea"/>
              </a:rPr>
              <a:t>的字符串实际上需要</a:t>
            </a:r>
            <a:r>
              <a:rPr lang="en-US" altLang="zh-CN" sz="2400">
                <a:ea typeface="SimSun" charset="0"/>
                <a:sym typeface="+mn-ea"/>
              </a:rPr>
              <a:t> n + 1 </a:t>
            </a:r>
            <a:r>
              <a:rPr lang="zh-CN" altLang="en-US" sz="2400">
                <a:ea typeface="SimSun" charset="0"/>
                <a:sym typeface="+mn-ea"/>
              </a:rPr>
              <a:t>的内存空间，末尾多出来的那一格空间存放</a:t>
            </a:r>
            <a:r>
              <a:rPr lang="en-US" altLang="zh-CN" sz="2400">
                <a:ea typeface="SimSun" charset="0"/>
                <a:sym typeface="+mn-ea"/>
              </a:rPr>
              <a:t> ‘\0’ </a:t>
            </a:r>
            <a:r>
              <a:rPr lang="zh-CN" altLang="en-US" sz="2400">
                <a:ea typeface="SimSun" charset="0"/>
                <a:sym typeface="+mn-ea"/>
              </a:rPr>
              <a:t>标志结束。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3. </a:t>
            </a:r>
            <a:r>
              <a:rPr lang="zh-CN" altLang="en-US" sz="2400" b="1">
                <a:ea typeface="SimSun" charset="0"/>
                <a:sym typeface="+mn-ea"/>
              </a:rPr>
              <a:t>计算长度需要耗费时间</a:t>
            </a:r>
            <a:r>
              <a:rPr lang="zh-CN" altLang="en-US" sz="2400">
                <a:ea typeface="SimSun" charset="0"/>
                <a:sym typeface="+mn-ea"/>
              </a:rPr>
              <a:t>，你必须从起始地址开始，一个个向后查找，直到找到</a:t>
            </a:r>
            <a:r>
              <a:rPr lang="en-US" altLang="zh-CN" sz="2400">
                <a:ea typeface="SimSun" charset="0"/>
                <a:sym typeface="+mn-ea"/>
              </a:rPr>
              <a:t> ‘\0’</a:t>
            </a:r>
            <a:r>
              <a:rPr lang="zh-CN" altLang="en-US" sz="2400">
                <a:ea typeface="SimSun" charset="0"/>
                <a:sym typeface="+mn-ea"/>
              </a:rPr>
              <a:t>，才能确定字符串在哪里结束，确定他的长度。换言之，</a:t>
            </a:r>
            <a:r>
              <a:rPr lang="en-US" altLang="zh-CN" sz="2400">
                <a:ea typeface="SimSun" charset="0"/>
                <a:sym typeface="+mn-ea"/>
              </a:rPr>
              <a:t>strlen </a:t>
            </a:r>
            <a:r>
              <a:rPr lang="zh-CN" altLang="en-US" sz="2400">
                <a:ea typeface="SimSun" charset="0"/>
                <a:sym typeface="+mn-ea"/>
              </a:rPr>
              <a:t>函数的复杂度为</a:t>
            </a:r>
            <a:r>
              <a:rPr lang="en-US" altLang="zh-CN" sz="2400">
                <a:ea typeface="SimSun" charset="0"/>
                <a:sym typeface="+mn-ea"/>
              </a:rPr>
              <a:t> O(n)</a:t>
            </a:r>
            <a:r>
              <a:rPr lang="zh-CN" altLang="en-US" sz="2400">
                <a:ea typeface="SimSun" charset="0"/>
                <a:sym typeface="+mn-ea"/>
              </a:rPr>
              <a:t>，如果需要频繁的查询长度，势必会非常低效。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4. </a:t>
            </a:r>
            <a:r>
              <a:rPr lang="zh-CN" altLang="en-US" sz="2400">
                <a:ea typeface="SimSun" charset="0"/>
                <a:sym typeface="+mn-ea"/>
              </a:rPr>
              <a:t>若需要</a:t>
            </a:r>
            <a:r>
              <a:rPr lang="zh-CN" altLang="en-US" sz="2400" b="1">
                <a:ea typeface="SimSun" charset="0"/>
                <a:sym typeface="+mn-ea"/>
              </a:rPr>
              <a:t>在尾部切片就得修改字符串本身</a:t>
            </a:r>
            <a:r>
              <a:rPr lang="zh-CN" altLang="en-US" sz="2400">
                <a:ea typeface="SimSun" charset="0"/>
                <a:sym typeface="+mn-ea"/>
              </a:rPr>
              <a:t>（写入一个</a:t>
            </a:r>
            <a:r>
              <a:rPr lang="en-US" altLang="zh-CN" sz="2400">
                <a:ea typeface="SimSun" charset="0"/>
                <a:sym typeface="+mn-ea"/>
              </a:rPr>
              <a:t> ‘\0’</a:t>
            </a:r>
            <a:r>
              <a:rPr lang="zh-CN" altLang="en-US" sz="2400">
                <a:ea typeface="SimSun" charset="0"/>
                <a:sym typeface="+mn-ea"/>
              </a:rPr>
              <a:t>），影响其他弱引用。</a:t>
            </a:r>
            <a:endParaRPr lang="zh-CN" altLang="en-US" sz="24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胖指针大法横空出世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>
                <a:ea typeface="SimSun" charset="0"/>
                <a:sym typeface="+mn-ea"/>
              </a:rPr>
              <a:t>刚刚说了，要描述一个动态长度的数组（此处为字符串），需要</a:t>
            </a:r>
            <a:r>
              <a:rPr lang="zh-CN" altLang="en-US" sz="2400" b="1">
                <a:ea typeface="SimSun" charset="0"/>
                <a:sym typeface="+mn-ea"/>
              </a:rPr>
              <a:t>首地址指针</a:t>
            </a:r>
            <a:r>
              <a:rPr lang="zh-CN" altLang="en-US" sz="2400">
                <a:ea typeface="SimSun" charset="0"/>
                <a:sym typeface="+mn-ea"/>
              </a:rPr>
              <a:t>和</a:t>
            </a:r>
            <a:r>
              <a:rPr lang="zh-CN" altLang="en-US" sz="2400" b="1">
                <a:ea typeface="SimSun" charset="0"/>
                <a:sym typeface="+mn-ea"/>
              </a:rPr>
              <a:t>数组长度</a:t>
            </a:r>
            <a:r>
              <a:rPr lang="zh-CN" altLang="en-US" sz="2400">
                <a:ea typeface="SimSun" charset="0"/>
                <a:sym typeface="+mn-ea"/>
              </a:rPr>
              <a:t>两个参数。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void fuck_array(char *ptr, size_t len);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那么何不把这两个打包到一个结构体（</a:t>
            </a:r>
            <a:r>
              <a:rPr lang="en-US" altLang="zh-CN" sz="2400">
                <a:ea typeface="SimSun" charset="0"/>
                <a:sym typeface="+mn-ea"/>
              </a:rPr>
              <a:t>struct</a:t>
            </a:r>
            <a:r>
              <a:rPr lang="zh-CN" altLang="en-US" sz="2400">
                <a:ea typeface="SimSun" charset="0"/>
                <a:sym typeface="+mn-ea"/>
              </a:rPr>
              <a:t>）里，这样就可以作为一个参数了！虽然本质上是一样的，但是代码变得更易读了。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struct FatPtr {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   char *ptr;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   size_t len;</a:t>
            </a:r>
            <a:br>
              <a:rPr lang="en-US" altLang="zh-CN" sz="2400">
                <a:ea typeface="SimSun" charset="0"/>
                <a:sym typeface="+mn-ea"/>
              </a:rPr>
            </a:br>
            <a:r>
              <a:rPr lang="en-US" altLang="zh-CN" sz="2400">
                <a:ea typeface="SimSun" charset="0"/>
                <a:sym typeface="+mn-ea"/>
              </a:rPr>
              <a:t>};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void fuck_array(FatPtr fptr);</a:t>
            </a:r>
            <a:endParaRPr lang="en-US" altLang="zh-CN" sz="24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5345" y="3737610"/>
            <a:ext cx="5400675" cy="31203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用胖指针表示字符串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17955"/>
            <a:ext cx="10972800" cy="4525963"/>
          </a:xfrm>
        </p:spPr>
        <p:txBody>
          <a:bodyPr/>
          <a:p>
            <a:r>
              <a:rPr lang="zh-CN" altLang="en-US" sz="2000">
                <a:ea typeface="SimSun" charset="0"/>
              </a:rPr>
              <a:t>为了表示动态长度的数组，</a:t>
            </a:r>
            <a:r>
              <a:rPr lang="en-US" sz="2000"/>
              <a:t>C++ </a:t>
            </a:r>
            <a:r>
              <a:rPr lang="zh-CN" altLang="en-US" sz="2000">
                <a:ea typeface="SimSun" charset="0"/>
              </a:rPr>
              <a:t>中的</a:t>
            </a:r>
            <a:r>
              <a:rPr lang="en-US" altLang="zh-CN" sz="2000">
                <a:ea typeface="SimSun" charset="0"/>
              </a:rPr>
              <a:t> vector </a:t>
            </a:r>
            <a:r>
              <a:rPr lang="zh-CN" altLang="en-US" sz="2000">
                <a:ea typeface="SimSun" charset="0"/>
              </a:rPr>
              <a:t>和</a:t>
            </a:r>
            <a:r>
              <a:rPr lang="en-US" altLang="zh-CN" sz="2000">
                <a:ea typeface="SimSun" charset="0"/>
              </a:rPr>
              <a:t> string </a:t>
            </a:r>
            <a:r>
              <a:rPr lang="zh-CN" altLang="en-US" sz="2000">
                <a:ea typeface="SimSun" charset="0"/>
              </a:rPr>
              <a:t>其实都是胖指针。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C++ </a:t>
            </a:r>
            <a:r>
              <a:rPr lang="zh-CN" altLang="en-US" sz="2000">
                <a:ea typeface="SimSun" charset="0"/>
              </a:rPr>
              <a:t>的</a:t>
            </a:r>
            <a:r>
              <a:rPr lang="en-US" altLang="zh-CN" sz="2000">
                <a:ea typeface="SimSun" charset="0"/>
              </a:rPr>
              <a:t> string </a:t>
            </a:r>
            <a:r>
              <a:rPr lang="zh-CN" altLang="en-US" sz="2000">
                <a:ea typeface="SimSun" charset="0"/>
              </a:rPr>
              <a:t>克服了</a:t>
            </a:r>
            <a:r>
              <a:rPr lang="en-US" altLang="zh-CN" sz="2000">
                <a:ea typeface="SimSun" charset="0"/>
              </a:rPr>
              <a:t> C </a:t>
            </a:r>
            <a:r>
              <a:rPr lang="zh-CN" altLang="en-US" sz="2000">
                <a:ea typeface="SimSun" charset="0"/>
              </a:rPr>
              <a:t>语言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结尾字符串的缺点：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字符串本身可以含有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了，这下任何字符都众生平等。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末尾没有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额外浪费的空间（除非调用</a:t>
            </a:r>
            <a:r>
              <a:rPr lang="en-US" altLang="zh-CN" sz="2000">
                <a:ea typeface="SimSun" charset="0"/>
              </a:rPr>
              <a:t> c_str </a:t>
            </a:r>
            <a:r>
              <a:rPr lang="zh-CN" altLang="en-US" sz="2000">
                <a:ea typeface="SimSun" charset="0"/>
              </a:rPr>
              <a:t>时）</a:t>
            </a:r>
            <a:r>
              <a:rPr lang="zh-CN" sz="2000">
                <a:ea typeface="SimSun" charset="0"/>
              </a:rPr>
              <a:t>。</a:t>
            </a:r>
            <a:endParaRPr lang="zh-CN" sz="2000">
              <a:ea typeface="SimSun" charset="0"/>
            </a:endParaRPr>
          </a:p>
          <a:p>
            <a:r>
              <a:rPr lang="zh-CN" sz="2000">
                <a:ea typeface="SimSun" charset="0"/>
              </a:rPr>
              <a:t>长度已经存储在</a:t>
            </a:r>
            <a:r>
              <a:rPr lang="en-US" altLang="zh-CN" sz="2000">
                <a:ea typeface="SimSun" charset="0"/>
              </a:rPr>
              <a:t> string </a:t>
            </a:r>
            <a:r>
              <a:rPr lang="zh-CN" altLang="en-US" sz="2000">
                <a:ea typeface="SimSun" charset="0"/>
              </a:rPr>
              <a:t>的成员</a:t>
            </a:r>
            <a:r>
              <a:rPr lang="zh-CN" sz="2000">
                <a:ea typeface="SimSun" charset="0"/>
              </a:rPr>
              <a:t>里，</a:t>
            </a:r>
            <a:r>
              <a:rPr lang="en-US" altLang="zh-CN" sz="2000">
                <a:ea typeface="SimSun" charset="0"/>
              </a:rPr>
              <a:t>size() </a:t>
            </a:r>
            <a:r>
              <a:rPr lang="zh-CN" altLang="en-US" sz="2000">
                <a:ea typeface="SimSun" charset="0"/>
              </a:rPr>
              <a:t>是</a:t>
            </a:r>
            <a:r>
              <a:rPr lang="en-US" altLang="zh-CN" sz="2000">
                <a:ea typeface="SimSun" charset="0"/>
              </a:rPr>
              <a:t> O(1) </a:t>
            </a:r>
            <a:r>
              <a:rPr lang="zh-CN" altLang="en-US" sz="2000">
                <a:ea typeface="SimSun" charset="0"/>
              </a:rPr>
              <a:t>的。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在尾部切片可以用</a:t>
            </a:r>
            <a:r>
              <a:rPr lang="en-US" altLang="zh-CN" sz="2000">
                <a:ea typeface="SimSun" charset="0"/>
              </a:rPr>
              <a:t> resize() </a:t>
            </a:r>
            <a:r>
              <a:rPr lang="zh-CN" altLang="en-US" sz="2000">
                <a:ea typeface="SimSun" charset="0"/>
              </a:rPr>
              <a:t>修改长度，无需写入字符串本身。</a:t>
            </a:r>
            <a:endParaRPr lang="en-US" altLang="zh-CN" sz="2000">
              <a:ea typeface="SimSun" charset="0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强引用胖指针：</a:t>
            </a:r>
            <a:r>
              <a:rPr lang="en-US" altLang="zh-CN">
                <a:ea typeface="SimSun" charset="0"/>
                <a:sym typeface="+mn-ea"/>
              </a:rPr>
              <a:t>string</a:t>
            </a:r>
            <a:endParaRPr lang="en-US" alt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>
                <a:ea typeface="SimSun" charset="0"/>
              </a:rPr>
              <a:t>刚刚说的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sz="2400"/>
              <a:t>string </a:t>
            </a:r>
            <a:r>
              <a:rPr lang="zh-CN" altLang="en-US" sz="2400">
                <a:ea typeface="SimSun" charset="0"/>
              </a:rPr>
              <a:t>容器，是掌握着字符串生命周期</a:t>
            </a:r>
            <a:r>
              <a:rPr lang="zh-CN" altLang="en-US" sz="2400">
                <a:ea typeface="SimSun" charset="0"/>
                <a:sym typeface="+mn-ea"/>
              </a:rPr>
              <a:t>（</a:t>
            </a:r>
            <a:r>
              <a:rPr lang="en-US" altLang="zh-CN" sz="2400">
                <a:ea typeface="SimSun" charset="0"/>
                <a:sym typeface="+mn-ea"/>
              </a:rPr>
              <a:t>lifespan</a:t>
            </a:r>
            <a:r>
              <a:rPr lang="zh-CN" altLang="en-US" sz="2400">
                <a:ea typeface="SimSun" charset="0"/>
                <a:sym typeface="+mn-ea"/>
              </a:rPr>
              <a:t>）</a:t>
            </a:r>
            <a:r>
              <a:rPr lang="zh-CN" altLang="en-US" sz="2400">
                <a:ea typeface="SimSun" charset="0"/>
              </a:rPr>
              <a:t>的胖指针。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这种掌管了所指向对象生命周期</a:t>
            </a:r>
            <a:r>
              <a:rPr lang="zh-CN" altLang="en-US" sz="2400">
                <a:ea typeface="SimSun" charset="0"/>
                <a:sym typeface="+mn-ea"/>
              </a:rPr>
              <a:t>的指针称为强引用（</a:t>
            </a:r>
            <a:r>
              <a:rPr lang="en-US" altLang="zh-CN" sz="2400">
                <a:ea typeface="SimSun" charset="0"/>
                <a:sym typeface="+mn-ea"/>
              </a:rPr>
              <a:t>strong reference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这个强引用的强，体现在哪里？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</a:rPr>
              <a:t>当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容器被拷贝时，其指向的字符串也会被拷贝（深拷贝）。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当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容器被销毁时，其指向的字符串也会被销毁（内存释放）。</a:t>
            </a:r>
            <a:endParaRPr lang="zh-CN" altLang="en-US" sz="2400">
              <a:ea typeface="SimSun" charset="0"/>
            </a:endParaRPr>
          </a:p>
          <a:p>
            <a:pPr marL="0" indent="0">
              <a:buNone/>
            </a:pPr>
            <a:endParaRPr lang="zh-CN" altLang="en-US" sz="2400">
              <a:ea typeface="SimSun" charset="0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6606540" y="4852670"/>
            <a:ext cx="826135" cy="410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ea typeface="SimSun" charset="0"/>
              </a:rPr>
              <a:t>s1</a:t>
            </a:r>
            <a:endParaRPr lang="en-US" altLang="zh-CN">
              <a:ea typeface="SimSun" charset="0"/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8430260" y="4852670"/>
            <a:ext cx="882650" cy="410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ea typeface="SimSun" charset="0"/>
              </a:rPr>
              <a:t>s2</a:t>
            </a:r>
            <a:endParaRPr lang="en-US" altLang="zh-CN">
              <a:ea typeface="SimSun" charset="0"/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6066790" y="6065520"/>
            <a:ext cx="1453515" cy="4102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ea typeface="SimSun" charset="0"/>
              </a:rPr>
              <a:t>“</a:t>
            </a:r>
            <a:r>
              <a:rPr lang="zh-CN" altLang="en-US">
                <a:ea typeface="SimSun" charset="0"/>
              </a:rPr>
              <a:t>具体字符串</a:t>
            </a:r>
            <a:r>
              <a:rPr lang="en-US" altLang="zh-CN">
                <a:ea typeface="SimSun" charset="0"/>
              </a:rPr>
              <a:t>”</a:t>
            </a:r>
            <a:endParaRPr lang="en-US" altLang="zh-CN">
              <a:ea typeface="SimSun" charset="0"/>
            </a:endParaRPr>
          </a:p>
        </p:txBody>
      </p:sp>
      <p:cxnSp>
        <p:nvCxnSpPr>
          <p:cNvPr id="7" name="Straight Arrow Connector 6"/>
          <p:cNvCxnSpPr>
            <a:stCxn id="4" idx="2"/>
            <a:endCxn id="6" idx="0"/>
          </p:cNvCxnSpPr>
          <p:nvPr/>
        </p:nvCxnSpPr>
        <p:spPr>
          <a:xfrm flipH="1">
            <a:off x="6793865" y="5262880"/>
            <a:ext cx="226060" cy="80264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s 7"/>
          <p:cNvSpPr/>
          <p:nvPr/>
        </p:nvSpPr>
        <p:spPr>
          <a:xfrm>
            <a:off x="8324850" y="6065520"/>
            <a:ext cx="1453515" cy="4102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ea typeface="SimSun" charset="0"/>
              </a:rPr>
              <a:t>“</a:t>
            </a:r>
            <a:r>
              <a:rPr lang="zh-CN" altLang="en-US">
                <a:ea typeface="SimSun" charset="0"/>
              </a:rPr>
              <a:t>具体字符串</a:t>
            </a:r>
            <a:r>
              <a:rPr lang="en-US" altLang="zh-CN">
                <a:ea typeface="SimSun" charset="0"/>
              </a:rPr>
              <a:t>”</a:t>
            </a:r>
            <a:endParaRPr lang="en-US" altLang="zh-CN">
              <a:ea typeface="SimSun" charset="0"/>
            </a:endParaRPr>
          </a:p>
        </p:txBody>
      </p:sp>
      <p:cxnSp>
        <p:nvCxnSpPr>
          <p:cNvPr id="9" name="Straight Arrow Connector 8"/>
          <p:cNvCxnSpPr>
            <a:stCxn id="5" idx="2"/>
            <a:endCxn id="8" idx="0"/>
          </p:cNvCxnSpPr>
          <p:nvPr/>
        </p:nvCxnSpPr>
        <p:spPr>
          <a:xfrm>
            <a:off x="8871585" y="5262880"/>
            <a:ext cx="180340" cy="80264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432675" y="5057775"/>
            <a:ext cx="997585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8" idx="1"/>
          </p:cNvCxnSpPr>
          <p:nvPr/>
        </p:nvCxnSpPr>
        <p:spPr>
          <a:xfrm>
            <a:off x="7520305" y="6270625"/>
            <a:ext cx="804545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Text Box 11"/>
          <p:cNvSpPr txBox="1"/>
          <p:nvPr/>
        </p:nvSpPr>
        <p:spPr>
          <a:xfrm>
            <a:off x="7602220" y="487362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ea typeface="SimSun" charset="0"/>
              </a:rPr>
              <a:t>拷贝</a:t>
            </a:r>
            <a:endParaRPr lang="zh-CN" altLang="en-US">
              <a:ea typeface="SimSun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602220" y="608647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ea typeface="SimSun" charset="0"/>
              </a:rPr>
              <a:t>拷贝</a:t>
            </a:r>
            <a:endParaRPr lang="zh-CN" altLang="en-US">
              <a:ea typeface="SimSun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6553835" y="4607560"/>
            <a:ext cx="9810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000"/>
              <a:t>ptr=xxx, len=5</a:t>
            </a:r>
            <a:endParaRPr lang="en-US" sz="1000"/>
          </a:p>
        </p:txBody>
      </p:sp>
      <p:sp>
        <p:nvSpPr>
          <p:cNvPr id="15" name="Text Box 14"/>
          <p:cNvSpPr txBox="1"/>
          <p:nvPr/>
        </p:nvSpPr>
        <p:spPr>
          <a:xfrm>
            <a:off x="8380730" y="4607560"/>
            <a:ext cx="9810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000"/>
              <a:t>ptr=yyy, len=5</a:t>
            </a:r>
            <a:endParaRPr lang="en-US"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C </a:t>
            </a:r>
            <a:r>
              <a:rPr lang="zh-CN" altLang="en-US">
                <a:ea typeface="SimSun" charset="0"/>
              </a:rPr>
              <a:t>语言字符串</a:t>
            </a:r>
            <a:endParaRPr lang="zh-CN" altLang="en-US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2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弱引用</a:t>
            </a:r>
            <a:r>
              <a:rPr lang="zh-CN" altLang="en-US">
                <a:ea typeface="SimSun" charset="0"/>
                <a:sym typeface="+mn-ea"/>
              </a:rPr>
              <a:t>胖指针：</a:t>
            </a:r>
            <a:r>
              <a:rPr lang="en-US" altLang="zh-CN">
                <a:ea typeface="SimSun" charset="0"/>
                <a:sym typeface="+mn-ea"/>
              </a:rPr>
              <a:t>string_view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>
                <a:ea typeface="SimSun" charset="0"/>
                <a:sym typeface="+mn-ea"/>
              </a:rPr>
              <a:t>如果把一个强引用的</a:t>
            </a:r>
            <a:r>
              <a:rPr lang="en-US" altLang="zh-CN" sz="2400">
                <a:ea typeface="SimSun" charset="0"/>
                <a:sym typeface="+mn-ea"/>
              </a:rPr>
              <a:t> string </a:t>
            </a:r>
            <a:r>
              <a:rPr lang="zh-CN" altLang="en-US" sz="2400">
                <a:ea typeface="SimSun" charset="0"/>
                <a:sym typeface="+mn-ea"/>
              </a:rPr>
              <a:t>到处拷贝来拷贝去，则其指向的字符串也会被多次拷贝，比较低效。人们常用</a:t>
            </a:r>
            <a:r>
              <a:rPr lang="en-US" altLang="zh-CN" sz="2400">
                <a:ea typeface="SimSun" charset="0"/>
                <a:sym typeface="+mn-ea"/>
              </a:rPr>
              <a:t> string const &amp; </a:t>
            </a:r>
            <a:r>
              <a:rPr lang="zh-CN" altLang="en-US" sz="2400">
                <a:ea typeface="SimSun" charset="0"/>
                <a:sym typeface="+mn-ea"/>
              </a:rPr>
              <a:t>来避免不必要拷贝，但仍比较麻烦。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因此</a:t>
            </a:r>
            <a:r>
              <a:rPr lang="en-US" altLang="zh-CN" sz="2400">
                <a:ea typeface="SimSun" charset="0"/>
                <a:sym typeface="+mn-ea"/>
              </a:rPr>
              <a:t> C++17 </a:t>
            </a:r>
            <a:r>
              <a:rPr lang="zh-CN" altLang="en-US" sz="2400">
                <a:ea typeface="SimSun" charset="0"/>
                <a:sym typeface="+mn-ea"/>
              </a:rPr>
              <a:t>引入了弱引用胖指针</a:t>
            </a:r>
            <a:r>
              <a:rPr lang="en-US" altLang="zh-CN" sz="2400">
                <a:ea typeface="SimSun" charset="0"/>
                <a:sym typeface="+mn-ea"/>
              </a:rPr>
              <a:t> string_view</a:t>
            </a:r>
            <a:r>
              <a:rPr lang="zh-CN" altLang="en-US" sz="2400">
                <a:ea typeface="SimSun" charset="0"/>
                <a:sym typeface="+mn-ea"/>
              </a:rPr>
              <a:t>，这种弱引用（</a:t>
            </a:r>
            <a:r>
              <a:rPr lang="en-US" altLang="zh-CN" sz="2400">
                <a:ea typeface="SimSun" charset="0"/>
                <a:sym typeface="+mn-ea"/>
              </a:rPr>
              <a:t>weak reference</a:t>
            </a:r>
            <a:r>
              <a:rPr lang="zh-CN" altLang="en-US" sz="2400">
                <a:ea typeface="SimSun" charset="0"/>
                <a:sym typeface="+mn-ea"/>
              </a:rPr>
              <a:t>）不影响原对象的生命周期，原对象的销毁仍然由强引用控制。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这个弱引用的弱，体现在哪里？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当</a:t>
            </a:r>
            <a:r>
              <a:rPr lang="en-US" altLang="zh-CN" sz="2400">
                <a:ea typeface="SimSun" charset="0"/>
                <a:sym typeface="+mn-ea"/>
              </a:rPr>
              <a:t> string</a:t>
            </a:r>
            <a:r>
              <a:rPr lang="en-US" sz="2400">
                <a:ea typeface="SimSun" charset="0"/>
                <a:sym typeface="+mn-ea"/>
              </a:rPr>
              <a:t>_view </a:t>
            </a:r>
            <a:r>
              <a:rPr lang="zh-CN" altLang="en-US" sz="2400">
                <a:ea typeface="SimSun" charset="0"/>
                <a:sym typeface="+mn-ea"/>
              </a:rPr>
              <a:t>被拷贝时，其指向的字符串仍然是同一个（浅拷贝）。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当</a:t>
            </a:r>
            <a:r>
              <a:rPr lang="en-US" altLang="zh-CN" sz="2400">
                <a:ea typeface="SimSun" charset="0"/>
                <a:sym typeface="+mn-ea"/>
              </a:rPr>
              <a:t> string</a:t>
            </a:r>
            <a:r>
              <a:rPr lang="en-US" sz="2400">
                <a:ea typeface="SimSun" charset="0"/>
                <a:sym typeface="+mn-ea"/>
              </a:rPr>
              <a:t>_view </a:t>
            </a:r>
            <a:r>
              <a:rPr lang="zh-CN" altLang="en-US" sz="2400">
                <a:ea typeface="SimSun" charset="0"/>
                <a:sym typeface="+mn-ea"/>
              </a:rPr>
              <a:t>被销毁时，其指向的字符串仍存在（弱引用不影响生命周期）。</a:t>
            </a:r>
            <a:endParaRPr lang="zh-CN" altLang="en-US" sz="2400">
              <a:ea typeface="SimSun" charset="0"/>
            </a:endParaRPr>
          </a:p>
          <a:p>
            <a:endParaRPr lang="en-US" sz="2400"/>
          </a:p>
        </p:txBody>
      </p:sp>
      <p:sp>
        <p:nvSpPr>
          <p:cNvPr id="4" name="Rectangles 3"/>
          <p:cNvSpPr/>
          <p:nvPr/>
        </p:nvSpPr>
        <p:spPr>
          <a:xfrm>
            <a:off x="6761480" y="4930775"/>
            <a:ext cx="826135" cy="410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ea typeface="SimSun" charset="0"/>
              </a:rPr>
              <a:t>s1</a:t>
            </a:r>
            <a:endParaRPr lang="en-US" altLang="zh-CN">
              <a:ea typeface="SimSun" charset="0"/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8585200" y="4930775"/>
            <a:ext cx="882650" cy="410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ea typeface="SimSun" charset="0"/>
              </a:rPr>
              <a:t>s2</a:t>
            </a:r>
            <a:endParaRPr lang="en-US" altLang="zh-CN">
              <a:ea typeface="SimSun" charset="0"/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6221730" y="6143625"/>
            <a:ext cx="1453515" cy="4102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ea typeface="SimSun" charset="0"/>
              </a:rPr>
              <a:t>“</a:t>
            </a:r>
            <a:r>
              <a:rPr lang="zh-CN" altLang="en-US">
                <a:ea typeface="SimSun" charset="0"/>
              </a:rPr>
              <a:t>具体字符串</a:t>
            </a:r>
            <a:r>
              <a:rPr lang="en-US" altLang="zh-CN">
                <a:ea typeface="SimSun" charset="0"/>
              </a:rPr>
              <a:t>”</a:t>
            </a:r>
            <a:endParaRPr lang="en-US" altLang="zh-CN">
              <a:ea typeface="SimSun" charset="0"/>
            </a:endParaRPr>
          </a:p>
        </p:txBody>
      </p:sp>
      <p:cxnSp>
        <p:nvCxnSpPr>
          <p:cNvPr id="7" name="Straight Arrow Connector 6"/>
          <p:cNvCxnSpPr>
            <a:stCxn id="4" idx="2"/>
            <a:endCxn id="6" idx="0"/>
          </p:cNvCxnSpPr>
          <p:nvPr/>
        </p:nvCxnSpPr>
        <p:spPr>
          <a:xfrm flipH="1">
            <a:off x="6948805" y="5340985"/>
            <a:ext cx="226060" cy="80264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s 7"/>
          <p:cNvSpPr/>
          <p:nvPr/>
        </p:nvSpPr>
        <p:spPr>
          <a:xfrm>
            <a:off x="8479790" y="6143625"/>
            <a:ext cx="1453515" cy="4102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ea typeface="SimSun" charset="0"/>
              </a:rPr>
              <a:t>“</a:t>
            </a:r>
            <a:r>
              <a:rPr lang="zh-CN" altLang="en-US">
                <a:ea typeface="SimSun" charset="0"/>
              </a:rPr>
              <a:t>具体字符串</a:t>
            </a:r>
            <a:r>
              <a:rPr lang="en-US" altLang="zh-CN">
                <a:ea typeface="SimSun" charset="0"/>
              </a:rPr>
              <a:t>”</a:t>
            </a:r>
            <a:endParaRPr lang="en-US" altLang="zh-CN">
              <a:ea typeface="SimSun" charset="0"/>
            </a:endParaRPr>
          </a:p>
        </p:txBody>
      </p:sp>
      <p:cxnSp>
        <p:nvCxnSpPr>
          <p:cNvPr id="9" name="Straight Arrow Connector 8"/>
          <p:cNvCxnSpPr>
            <a:stCxn id="5" idx="2"/>
            <a:endCxn id="8" idx="0"/>
          </p:cNvCxnSpPr>
          <p:nvPr/>
        </p:nvCxnSpPr>
        <p:spPr>
          <a:xfrm>
            <a:off x="9026525" y="5340985"/>
            <a:ext cx="180340" cy="80264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587615" y="5135880"/>
            <a:ext cx="997585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8" idx="1"/>
          </p:cNvCxnSpPr>
          <p:nvPr/>
        </p:nvCxnSpPr>
        <p:spPr>
          <a:xfrm>
            <a:off x="7675245" y="6348730"/>
            <a:ext cx="804545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Text Box 11"/>
          <p:cNvSpPr txBox="1"/>
          <p:nvPr/>
        </p:nvSpPr>
        <p:spPr>
          <a:xfrm>
            <a:off x="7757160" y="495173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ea typeface="SimSun" charset="0"/>
              </a:rPr>
              <a:t>拷贝</a:t>
            </a:r>
            <a:endParaRPr lang="zh-CN" altLang="en-US">
              <a:ea typeface="SimSun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757160" y="616458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ea typeface="SimSun" charset="0"/>
              </a:rPr>
              <a:t>拷贝</a:t>
            </a:r>
            <a:endParaRPr lang="zh-CN" altLang="en-US">
              <a:ea typeface="SimSun" charset="0"/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4828540" y="4930775"/>
            <a:ext cx="826135" cy="41021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ea typeface="SimSun" charset="0"/>
              </a:rPr>
              <a:t>sv1</a:t>
            </a:r>
            <a:endParaRPr lang="en-US" altLang="zh-CN">
              <a:ea typeface="SimSun" charset="0"/>
            </a:endParaRPr>
          </a:p>
        </p:txBody>
      </p:sp>
      <p:cxnSp>
        <p:nvCxnSpPr>
          <p:cNvPr id="15" name="Straight Arrow Connector 14"/>
          <p:cNvCxnSpPr>
            <a:stCxn id="4" idx="1"/>
            <a:endCxn id="14" idx="3"/>
          </p:cNvCxnSpPr>
          <p:nvPr/>
        </p:nvCxnSpPr>
        <p:spPr>
          <a:xfrm flipH="1">
            <a:off x="5654675" y="5135880"/>
            <a:ext cx="1106805" cy="0"/>
          </a:xfrm>
          <a:prstGeom prst="straightConnector1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ysDot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5887720" y="493077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ea typeface="SimSun" charset="0"/>
              </a:rPr>
              <a:t>借用</a:t>
            </a:r>
            <a:endParaRPr lang="zh-CN" altLang="en-US">
              <a:ea typeface="SimSun" charset="0"/>
            </a:endParaRPr>
          </a:p>
        </p:txBody>
      </p:sp>
      <p:cxnSp>
        <p:nvCxnSpPr>
          <p:cNvPr id="17" name="Straight Arrow Connector 16"/>
          <p:cNvCxnSpPr>
            <a:stCxn id="14" idx="2"/>
            <a:endCxn id="6" idx="1"/>
          </p:cNvCxnSpPr>
          <p:nvPr/>
        </p:nvCxnSpPr>
        <p:spPr>
          <a:xfrm>
            <a:off x="5241925" y="5340985"/>
            <a:ext cx="979805" cy="10077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Rectangles 17"/>
          <p:cNvSpPr/>
          <p:nvPr/>
        </p:nvSpPr>
        <p:spPr>
          <a:xfrm>
            <a:off x="3079115" y="4930775"/>
            <a:ext cx="826135" cy="41021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ea typeface="SimSun" charset="0"/>
              </a:rPr>
              <a:t>sv2</a:t>
            </a:r>
            <a:endParaRPr lang="en-US" altLang="zh-CN">
              <a:ea typeface="SimSun" charset="0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4046855" y="497268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ea typeface="SimSun" charset="0"/>
              </a:rPr>
              <a:t>拷贝</a:t>
            </a:r>
            <a:endParaRPr lang="zh-CN" altLang="en-US">
              <a:ea typeface="SimSun" charset="0"/>
            </a:endParaRPr>
          </a:p>
        </p:txBody>
      </p:sp>
      <p:cxnSp>
        <p:nvCxnSpPr>
          <p:cNvPr id="20" name="Straight Arrow Connector 19"/>
          <p:cNvCxnSpPr>
            <a:stCxn id="14" idx="1"/>
            <a:endCxn id="18" idx="3"/>
          </p:cNvCxnSpPr>
          <p:nvPr/>
        </p:nvCxnSpPr>
        <p:spPr>
          <a:xfrm flipH="1">
            <a:off x="3905250" y="5135880"/>
            <a:ext cx="923290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8" idx="2"/>
            <a:endCxn id="6" idx="1"/>
          </p:cNvCxnSpPr>
          <p:nvPr/>
        </p:nvCxnSpPr>
        <p:spPr>
          <a:xfrm>
            <a:off x="3492500" y="5340985"/>
            <a:ext cx="2729230" cy="10077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ext Box 21"/>
          <p:cNvSpPr txBox="1"/>
          <p:nvPr/>
        </p:nvSpPr>
        <p:spPr>
          <a:xfrm>
            <a:off x="3001645" y="4685665"/>
            <a:ext cx="9810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000"/>
              <a:t>ptr=xxx, len=5</a:t>
            </a:r>
            <a:endParaRPr lang="en-US" sz="1000"/>
          </a:p>
        </p:txBody>
      </p:sp>
      <p:sp>
        <p:nvSpPr>
          <p:cNvPr id="23" name="Text Box 22"/>
          <p:cNvSpPr txBox="1"/>
          <p:nvPr/>
        </p:nvSpPr>
        <p:spPr>
          <a:xfrm>
            <a:off x="4751070" y="4685665"/>
            <a:ext cx="9810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000"/>
              <a:t>ptr=xxx, len=5</a:t>
            </a:r>
            <a:endParaRPr lang="en-US" sz="1000"/>
          </a:p>
        </p:txBody>
      </p:sp>
      <p:sp>
        <p:nvSpPr>
          <p:cNvPr id="24" name="Text Box 23"/>
          <p:cNvSpPr txBox="1"/>
          <p:nvPr/>
        </p:nvSpPr>
        <p:spPr>
          <a:xfrm>
            <a:off x="6694170" y="4685665"/>
            <a:ext cx="9810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000"/>
              <a:t>ptr=xxx, len=5</a:t>
            </a:r>
            <a:endParaRPr lang="en-US" sz="1000"/>
          </a:p>
        </p:txBody>
      </p:sp>
      <p:sp>
        <p:nvSpPr>
          <p:cNvPr id="25" name="Text Box 24"/>
          <p:cNvSpPr txBox="1"/>
          <p:nvPr/>
        </p:nvSpPr>
        <p:spPr>
          <a:xfrm>
            <a:off x="8536305" y="4685665"/>
            <a:ext cx="9810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000"/>
              <a:t>ptr=yyy, len=5</a:t>
            </a:r>
            <a:endParaRPr lang="en-US" sz="10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070" y="288608"/>
            <a:ext cx="10972800" cy="1143000"/>
          </a:xfrm>
        </p:spPr>
        <p:txBody>
          <a:bodyPr/>
          <a:p>
            <a:r>
              <a:rPr lang="en-US" altLang="zh-CN">
                <a:ea typeface="SimSun" charset="0"/>
                <a:sym typeface="+mn-ea"/>
              </a:rPr>
              <a:t>string_view </a:t>
            </a:r>
            <a:r>
              <a:rPr lang="zh-CN" altLang="en-US">
                <a:ea typeface="SimSun" charset="0"/>
                <a:sym typeface="+mn-ea"/>
              </a:rPr>
              <a:t>案例</a:t>
            </a:r>
            <a:endParaRPr lang="zh-CN" altLang="en-US">
              <a:ea typeface="SimSun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070" y="1614170"/>
            <a:ext cx="7562850" cy="4526280"/>
          </a:xfrm>
        </p:spPr>
        <p:txBody>
          <a:bodyPr/>
          <a:p>
            <a:r>
              <a:rPr lang="en-US" altLang="zh-CN" sz="2400">
                <a:ea typeface="SimSun" charset="0"/>
              </a:rPr>
              <a:t>s2 </a:t>
            </a:r>
            <a:r>
              <a:rPr lang="zh-CN" altLang="en-US" sz="2400">
                <a:ea typeface="SimSun" charset="0"/>
              </a:rPr>
              <a:t>是对</a:t>
            </a:r>
            <a:r>
              <a:rPr lang="en-US" altLang="zh-CN" sz="2400">
                <a:ea typeface="SimSun" charset="0"/>
              </a:rPr>
              <a:t> s1 </a:t>
            </a:r>
            <a:r>
              <a:rPr lang="zh-CN" altLang="en-US" sz="2400">
                <a:ea typeface="SimSun" charset="0"/>
              </a:rPr>
              <a:t>的深拷贝（调用了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的拷贝构造函数）所以</a:t>
            </a:r>
            <a:r>
              <a:rPr lang="en-US" altLang="zh-CN" sz="2400">
                <a:ea typeface="SimSun" charset="0"/>
              </a:rPr>
              <a:t> s1 </a:t>
            </a:r>
            <a:r>
              <a:rPr lang="zh-CN" altLang="en-US" sz="2400">
                <a:ea typeface="SimSun" charset="0"/>
              </a:rPr>
              <a:t>被修改时，</a:t>
            </a:r>
            <a:r>
              <a:rPr lang="en-US" altLang="zh-CN" sz="2400">
                <a:ea typeface="SimSun" charset="0"/>
              </a:rPr>
              <a:t>s2 </a:t>
            </a:r>
            <a:r>
              <a:rPr lang="zh-CN" altLang="en-US" sz="2400">
                <a:ea typeface="SimSun" charset="0"/>
              </a:rPr>
              <a:t>仍保持旧的值</a:t>
            </a:r>
            <a:r>
              <a:rPr lang="en-US" altLang="zh-CN" sz="2400">
                <a:ea typeface="SimSun" charset="0"/>
              </a:rPr>
              <a:t> “hello” </a:t>
            </a:r>
            <a:r>
              <a:rPr lang="zh-CN" altLang="en-US" sz="2400">
                <a:ea typeface="SimSun" charset="0"/>
              </a:rPr>
              <a:t>不变。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sv1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sv2 </a:t>
            </a:r>
            <a:r>
              <a:rPr lang="zh-CN" altLang="en-US" sz="2400">
                <a:ea typeface="SimSun" charset="0"/>
              </a:rPr>
              <a:t>都是指向</a:t>
            </a:r>
            <a:r>
              <a:rPr lang="en-US" altLang="zh-CN" sz="2400">
                <a:ea typeface="SimSun" charset="0"/>
              </a:rPr>
              <a:t> s1 </a:t>
            </a:r>
            <a:r>
              <a:rPr lang="zh-CN" altLang="en-US" sz="2400">
                <a:ea typeface="SimSun" charset="0"/>
              </a:rPr>
              <a:t>的弱引用，所以</a:t>
            </a:r>
            <a:r>
              <a:rPr lang="en-US" altLang="zh-CN" sz="2400">
                <a:ea typeface="SimSun" charset="0"/>
              </a:rPr>
              <a:t> s1 </a:t>
            </a:r>
            <a:r>
              <a:rPr lang="zh-CN" altLang="en-US" sz="2400">
                <a:ea typeface="SimSun" charset="0"/>
              </a:rPr>
              <a:t>被改写时，</a:t>
            </a:r>
            <a:r>
              <a:rPr lang="en-US" altLang="zh-CN" sz="2400">
                <a:ea typeface="SimSun" charset="0"/>
              </a:rPr>
              <a:t>sv1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sv2 </a:t>
            </a:r>
            <a:r>
              <a:rPr lang="zh-CN" altLang="en-US" sz="2400">
                <a:ea typeface="SimSun" charset="0"/>
              </a:rPr>
              <a:t>看到的字符串也改写了。</a:t>
            </a:r>
            <a:endParaRPr lang="zh-CN" altLang="en-US" sz="2400">
              <a:ea typeface="SimSun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03235" y="-1905"/>
            <a:ext cx="4088765" cy="6859905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强弱引用の安全守则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800">
                <a:ea typeface="SimSun" charset="0"/>
                <a:sym typeface="+mn-ea"/>
              </a:rPr>
              <a:t>强引用和弱引用都可以用来访问对象。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 b="1">
                <a:ea typeface="SimSun" charset="0"/>
                <a:sym typeface="+mn-ea"/>
              </a:rPr>
              <a:t>每个存活的对象，强引用有且只有一个。</a:t>
            </a:r>
            <a:endParaRPr lang="zh-CN" altLang="en-US" sz="2800" b="1">
              <a:ea typeface="SimSun" charset="0"/>
              <a:sym typeface="+mn-ea"/>
            </a:endParaRPr>
          </a:p>
          <a:p>
            <a:r>
              <a:rPr lang="zh-CN" altLang="en-US" sz="2800" b="1">
                <a:ea typeface="SimSun" charset="0"/>
                <a:sym typeface="+mn-ea"/>
              </a:rPr>
              <a:t>但弱引用可以同时存在多个，也可以没有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 b="1">
                <a:ea typeface="SimSun" charset="0"/>
                <a:sym typeface="+mn-ea"/>
              </a:rPr>
              <a:t>强引用销毁时，所有弱引用都会失效</a:t>
            </a:r>
            <a:r>
              <a:rPr lang="zh-CN" altLang="en-US" sz="2800">
                <a:ea typeface="SimSun" charset="0"/>
                <a:sym typeface="+mn-ea"/>
              </a:rPr>
              <a:t>。如果强引用销毁以后，仍存在其他指向该对象的弱引用，访问他会导致程序奔溃（野指针）</a:t>
            </a:r>
            <a:r>
              <a:rPr lang="zh-CN" altLang="en-US">
                <a:ea typeface="SimSun" charset="0"/>
                <a:sym typeface="+mn-ea"/>
              </a:rPr>
              <a:t>。</a:t>
            </a:r>
            <a:endParaRPr lang="en-US" sz="240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来点小彭老师</a:t>
            </a:r>
            <a:r>
              <a:rPr lang="zh-CN" altLang="en-US">
                <a:ea typeface="SimSun" charset="0"/>
                <a:sym typeface="+mn-ea"/>
              </a:rPr>
              <a:t>地狱比喻？</a:t>
            </a:r>
            <a:endParaRPr lang="en-US" altLang="zh-CN">
              <a:ea typeface="SimSun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60805"/>
            <a:ext cx="10972800" cy="4525963"/>
          </a:xfrm>
        </p:spPr>
        <p:txBody>
          <a:bodyPr/>
          <a:p>
            <a:r>
              <a:rPr lang="zh-CN" altLang="en-US" sz="2000">
                <a:ea typeface="SimSun" charset="0"/>
                <a:sym typeface="+mn-ea"/>
              </a:rPr>
              <a:t>强引用就像星巴克老板，弱引用就像来上厕所的张心欣（小彭老师的老板）。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假设</a:t>
            </a:r>
            <a:r>
              <a:rPr lang="zh-CN" altLang="en-US" sz="2000">
                <a:ea typeface="SimSun" charset="0"/>
                <a:sym typeface="+mn-ea"/>
              </a:rPr>
              <a:t>张心欣他</a:t>
            </a:r>
            <a:r>
              <a:rPr lang="zh-CN" altLang="en-US" sz="2000">
                <a:ea typeface="SimSun" charset="0"/>
                <a:sym typeface="+mn-ea"/>
              </a:rPr>
              <a:t>没有</a:t>
            </a:r>
            <a:r>
              <a:rPr lang="zh-CN" altLang="en-US" sz="2000">
                <a:ea typeface="SimSun" charset="0"/>
                <a:sym typeface="+mn-ea"/>
              </a:rPr>
              <a:t>眼睛，</a:t>
            </a:r>
            <a:r>
              <a:rPr lang="zh-CN" altLang="en-US" sz="2000">
                <a:ea typeface="SimSun" charset="0"/>
                <a:sym typeface="+mn-ea"/>
              </a:rPr>
              <a:t>看不见厕所，只是凭借记忆来老地方上厕所，但是他的记忆力非常好。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之前星巴克为了表现“慈悲情怀”一直开着厕所，位置不变，张心欣总能准确拉到那个洞里。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如果星巴克哪天心情不好，把厕所销毁了，那</a:t>
            </a:r>
            <a:r>
              <a:rPr lang="zh-CN" altLang="en-US" sz="2000">
                <a:ea typeface="SimSun" charset="0"/>
                <a:sym typeface="+mn-ea"/>
              </a:rPr>
              <a:t>张心欣蒙着眼</a:t>
            </a:r>
            <a:r>
              <a:rPr lang="zh-CN" altLang="en-US" sz="2000">
                <a:ea typeface="SimSun" charset="0"/>
                <a:sym typeface="+mn-ea"/>
              </a:rPr>
              <a:t>还是来老地方上厕所，分三种情况：</a:t>
            </a:r>
            <a:endParaRPr lang="zh-CN" altLang="en-US" sz="2000">
              <a:ea typeface="SimSun" charset="0"/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 sz="2000">
                <a:ea typeface="SimSun" charset="0"/>
                <a:sym typeface="+mn-ea"/>
              </a:rPr>
              <a:t>星巴克把厕所这块地腾空后，没有挪作他用，继续空着这块地。那么这时候张心欣</a:t>
            </a:r>
            <a:r>
              <a:rPr lang="zh-CN" altLang="en-US" sz="2000">
                <a:ea typeface="SimSun" charset="0"/>
                <a:sym typeface="+mn-ea"/>
              </a:rPr>
              <a:t>蒙着眼</a:t>
            </a:r>
            <a:r>
              <a:rPr lang="zh-CN" altLang="en-US" sz="2000">
                <a:ea typeface="SimSun" charset="0"/>
                <a:sym typeface="+mn-ea"/>
              </a:rPr>
              <a:t>来这里一拉，就会直接拉到地上，臭烘烘的，但至少没影响别人吃饭</a:t>
            </a:r>
            <a:r>
              <a:rPr lang="zh-CN" altLang="en-US" sz="2000">
                <a:ea typeface="SimSun" charset="0"/>
                <a:sym typeface="+mn-ea"/>
              </a:rPr>
              <a:t>（释放后，这块内存暂时没有其他对象，不慎写入这个弱引用，暂时没什么影响）</a:t>
            </a:r>
            <a:r>
              <a:rPr lang="zh-CN" altLang="en-US" sz="2000">
                <a:ea typeface="SimSun" charset="0"/>
                <a:sym typeface="+mn-ea"/>
              </a:rPr>
              <a:t>。</a:t>
            </a:r>
            <a:endParaRPr lang="zh-CN" altLang="en-US" sz="2000">
              <a:ea typeface="SimSun" charset="0"/>
            </a:endParaRPr>
          </a:p>
          <a:p>
            <a:pPr marL="457200" indent="-457200">
              <a:buAutoNum type="arabicPeriod"/>
            </a:pPr>
            <a:r>
              <a:rPr lang="zh-CN" altLang="en-US" sz="2000">
                <a:ea typeface="SimSun" charset="0"/>
                <a:sym typeface="+mn-ea"/>
              </a:rPr>
              <a:t>星巴克把厕所这块地腾空后，在这里新建了个餐桌，上面坐着其他顾客，在吃饭。那么这时候张心欣来这里一拉，就会拉到别人碗里，臭烘烘的（释放后，这块内存又被用来存储其他对象，不慎写入这个弱引用，就写入到其他对象里了）。</a:t>
            </a:r>
            <a:endParaRPr lang="zh-CN" altLang="en-US" sz="2000">
              <a:ea typeface="SimSun" charset="0"/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 sz="2000">
                <a:ea typeface="SimSun" charset="0"/>
                <a:sym typeface="+mn-ea"/>
              </a:rPr>
              <a:t>星巴克把厕所这块地腾空后，从彼岸花丛中的死之结界里跳出一个外星人（操作系统）把这块“时空”给拆掉了，那么这时候张心欣来这里一拉，他就掉进“时空裂隙”里再也出不来了（释放后，这块内存被操作系统收回，不慎写入这个弱引用，就会触发</a:t>
            </a:r>
            <a:r>
              <a:rPr lang="en-US" altLang="zh-CN" sz="2000">
                <a:ea typeface="SimSun" charset="0"/>
                <a:sym typeface="+mn-ea"/>
              </a:rPr>
              <a:t> segfault</a:t>
            </a:r>
            <a:r>
              <a:rPr lang="zh-CN" altLang="en-US" sz="2000">
                <a:ea typeface="SimSun" charset="0"/>
                <a:sym typeface="+mn-ea"/>
              </a:rPr>
              <a:t>）。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</a:rPr>
              <a:t>其实</a:t>
            </a:r>
            <a:r>
              <a:rPr lang="en-US" altLang="zh-CN" sz="2000">
                <a:ea typeface="SimSun" charset="0"/>
              </a:rPr>
              <a:t> 2 </a:t>
            </a:r>
            <a:r>
              <a:rPr lang="zh-CN" altLang="en-US" sz="2000">
                <a:ea typeface="SimSun" charset="0"/>
              </a:rPr>
              <a:t>就是黑客破解一些</a:t>
            </a:r>
            <a:r>
              <a:rPr lang="en-US" altLang="zh-CN" sz="2000">
                <a:ea typeface="SimSun" charset="0"/>
              </a:rPr>
              <a:t> C </a:t>
            </a:r>
            <a:r>
              <a:rPr lang="zh-CN" altLang="en-US" sz="2000">
                <a:ea typeface="SimSun" charset="0"/>
              </a:rPr>
              <a:t>语言程序的思路，利用张心欣蒙眼的特性，利用他的粑粑，来覆盖系统软件重要的数据结构（比如一个正在吃三文鱼刺身的西装），从而改变西装的行为。</a:t>
            </a:r>
            <a:endParaRPr lang="zh-CN" altLang="en-US" sz="2000">
              <a:ea typeface="SimSun" charset="0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举例：常见容器及其相应的弱引用</a:t>
            </a:r>
            <a:endParaRPr lang="zh-CN" altLang="en-US">
              <a:ea typeface="SimSun" charset="0"/>
            </a:endParaRPr>
          </a:p>
        </p:txBody>
      </p:sp>
      <p:graphicFrame>
        <p:nvGraphicFramePr>
          <p:cNvPr id="5" name="Content Placeholder 4"/>
          <p:cNvGraphicFramePr/>
          <p:nvPr>
            <p:ph idx="1"/>
          </p:nvPr>
        </p:nvGraphicFramePr>
        <p:xfrm>
          <a:off x="609600" y="1600200"/>
          <a:ext cx="109728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0"/>
                <a:gridCol w="54864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ea typeface="SimSun" charset="0"/>
                        </a:rPr>
                        <a:t>强引用</a:t>
                      </a:r>
                      <a:endParaRPr lang="zh-CN" altLang="en-US">
                        <a:ea typeface="SimSun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ea typeface="SimSun" charset="0"/>
                        </a:rPr>
                        <a:t>弱引用</a:t>
                      </a:r>
                      <a:endParaRPr lang="zh-CN" altLang="en-US">
                        <a:ea typeface="SimSun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string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string_view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wstring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wstring_view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vector&lt;T&gt;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span&lt;T&gt;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unique_ptr&lt;T&gt;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ea typeface="SimSun" charset="0"/>
                        </a:rPr>
                        <a:t>T *</a:t>
                      </a:r>
                      <a:endParaRPr lang="en-US" altLang="zh-CN">
                        <a:ea typeface="SimSun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shared_ptr&lt;T&gt;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ea typeface="SimSun" charset="0"/>
                        </a:rPr>
                        <a:t>weak_ptr&lt;T&gt;</a:t>
                      </a:r>
                      <a:endParaRPr lang="en-US" altLang="zh-CN">
                        <a:ea typeface="SimSun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string_view </a:t>
            </a:r>
            <a:r>
              <a:rPr lang="zh-CN" altLang="en-US">
                <a:ea typeface="SimSun" charset="0"/>
              </a:rPr>
              <a:t>的重要用途：切片</a:t>
            </a:r>
            <a:endParaRPr lang="en-US">
              <a:ea typeface="SimSun" charset="0"/>
            </a:endParaRPr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string_view </a:t>
            </a:r>
            <a:r>
              <a:rPr lang="zh-CN" altLang="en-US">
                <a:ea typeface="SimSun" charset="0"/>
              </a:rPr>
              <a:t>切片更高效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string_view </a:t>
            </a:r>
            <a:r>
              <a:rPr lang="zh-CN" altLang="en-US">
                <a:ea typeface="SimSun" charset="0"/>
              </a:rPr>
              <a:t>也可以被放进容器</a:t>
            </a:r>
            <a:endParaRPr 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156075" y="1600200"/>
            <a:ext cx="387921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string_view </a:t>
            </a:r>
            <a:r>
              <a:rPr lang="zh-CN" altLang="en-US">
                <a:ea typeface="SimSun" charset="0"/>
              </a:rPr>
              <a:t>源码大赏</a:t>
            </a:r>
            <a:endParaRPr lang="zh-CN" altLang="en-US">
              <a:ea typeface="SimSun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99770" y="1600200"/>
            <a:ext cx="1079119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string_view </a:t>
            </a:r>
            <a:r>
              <a:rPr lang="zh-CN" altLang="en-US">
                <a:ea typeface="SimSun" charset="0"/>
              </a:rPr>
              <a:t>源码大赏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334135"/>
            <a:ext cx="4235450" cy="55238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730" y="1334135"/>
            <a:ext cx="4446270" cy="55238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450" y="3652520"/>
            <a:ext cx="3510915" cy="32054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16893</Words>
  <Application>WPS Presentation</Application>
  <PresentationFormat>宽屏</PresentationFormat>
  <Paragraphs>747</Paragraphs>
  <Slides>100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100</vt:i4>
      </vt:variant>
    </vt:vector>
  </HeadingPairs>
  <TitlesOfParts>
    <vt:vector size="111" baseType="lpstr">
      <vt:lpstr>Arial</vt:lpstr>
      <vt:lpstr>SimSun</vt:lpstr>
      <vt:lpstr>Wingdings</vt:lpstr>
      <vt:lpstr>Liberation Sans</vt:lpstr>
      <vt:lpstr>SimSun</vt:lpstr>
      <vt:lpstr>文泉驿微米黑</vt:lpstr>
      <vt:lpstr>SimSun</vt:lpstr>
      <vt:lpstr>Microsoft YaHei</vt:lpstr>
      <vt:lpstr>Arial Unicode MS</vt:lpstr>
      <vt:lpstr>MathJax_Vector</vt:lpstr>
      <vt:lpstr>Default Design</vt:lpstr>
      <vt:lpstr>C++ 系列课：字符与字符串</vt:lpstr>
      <vt:lpstr>课程安排</vt:lpstr>
      <vt:lpstr>ASCII 码</vt:lpstr>
      <vt:lpstr>计算机如何表达字符</vt:lpstr>
      <vt:lpstr>计算机如何表达字符</vt:lpstr>
      <vt:lpstr>计算机如何表达字符</vt:lpstr>
      <vt:lpstr>关于控制字符的一个冷知识</vt:lpstr>
      <vt:lpstr>关于控制字符的一个冷知识</vt:lpstr>
      <vt:lpstr>C 语言字符串</vt:lpstr>
      <vt:lpstr>C 语言中的字符类型 char</vt:lpstr>
      <vt:lpstr>“char 即整数”思想应用举例</vt:lpstr>
      <vt:lpstr>“char 即整数”思想应用举例</vt:lpstr>
      <vt:lpstr>C 语言帮手函数</vt:lpstr>
      <vt:lpstr>帮手函数大全</vt:lpstr>
      <vt:lpstr>帮手函数大全</vt:lpstr>
      <vt:lpstr>关于 char 类型的一个冷知识</vt:lpstr>
      <vt:lpstr>关于 char 类型的一个冷知识</vt:lpstr>
      <vt:lpstr>C 语言中的字符串</vt:lpstr>
      <vt:lpstr>C 语言中的字符串</vt:lpstr>
      <vt:lpstr>C 语言字符串的特点</vt:lpstr>
      <vt:lpstr>“0结尾字符串”知识点应用举例</vt:lpstr>
      <vt:lpstr>“0结尾字符串”知识点应用举例</vt:lpstr>
      <vt:lpstr>C 语言转义符</vt:lpstr>
      <vt:lpstr>C 语言转义符</vt:lpstr>
      <vt:lpstr>C 语言转义符</vt:lpstr>
      <vt:lpstr>C 语言转义符</vt:lpstr>
      <vt:lpstr>C 语言转义符</vt:lpstr>
      <vt:lpstr>C 语言转义符</vt:lpstr>
      <vt:lpstr>% 和 \ 的异同</vt:lpstr>
      <vt:lpstr>C++ 字符串类</vt:lpstr>
      <vt:lpstr>C 语言字符串操作繁琐</vt:lpstr>
      <vt:lpstr>封装的 std::string 应运而生</vt:lpstr>
      <vt:lpstr>封装的 std::string 应运而生</vt:lpstr>
      <vt:lpstr>PowerPoint 演示文稿</vt:lpstr>
      <vt:lpstr>printf 指定类型繁琐</vt:lpstr>
      <vt:lpstr>泛型的 iostream 应运而生</vt:lpstr>
      <vt:lpstr>c_str 和 data 的区别</vt:lpstr>
      <vt:lpstr>c_str 和 data 的区别</vt:lpstr>
      <vt:lpstr>字符串的连接（+ 运算符）</vt:lpstr>
      <vt:lpstr>字符串的连接（+ 运算符）</vt:lpstr>
      <vt:lpstr>C++14 新特性：自定义字面量后缀</vt:lpstr>
      <vt:lpstr>C++14 新特性：自定义字面量后缀</vt:lpstr>
      <vt:lpstr>C++14 新特性：自定义字面量后缀</vt:lpstr>
      <vt:lpstr>小彭老师锐评：何谓“键盘压力”</vt:lpstr>
      <vt:lpstr>chrono 和 complex 也定义了一些 literials</vt:lpstr>
      <vt:lpstr>std::literials 内部定义一览</vt:lpstr>
      <vt:lpstr>字符串 &lt;--&gt; 数字</vt:lpstr>
      <vt:lpstr>java 经典操作：字符串 + 数字 = 字符串</vt:lpstr>
      <vt:lpstr>std::to_string 数字转字符串</vt:lpstr>
      <vt:lpstr>to_string 应用案例</vt:lpstr>
      <vt:lpstr>std::to_wstring 数字转宽字符串</vt:lpstr>
      <vt:lpstr>std::sto* 字符串转数字</vt:lpstr>
      <vt:lpstr>stoi 应用案例</vt:lpstr>
      <vt:lpstr>stoi 的第二参数：&amp;pos</vt:lpstr>
      <vt:lpstr>stoi 的 &amp;pos 参数实战案例</vt:lpstr>
      <vt:lpstr>stoi 抛出异常的情况</vt:lpstr>
      <vt:lpstr>stoi 的第三参数：base</vt:lpstr>
      <vt:lpstr>stoi 的 base 参数实战案例</vt:lpstr>
      <vt:lpstr>冷知识：stof 支持科学计数法</vt:lpstr>
      <vt:lpstr>字符串流</vt:lpstr>
      <vt:lpstr>那 to_string 能不能指定十六进制？</vt:lpstr>
      <vt:lpstr>cout 支持十六进制</vt:lpstr>
      <vt:lpstr>官方推荐做法：ostringstream</vt:lpstr>
      <vt:lpstr>官方推荐做法：stringstream</vt:lpstr>
      <vt:lpstr>字符串常用操作</vt:lpstr>
      <vt:lpstr>find 寻找子字符串</vt:lpstr>
      <vt:lpstr>substr 切下一段子字符串</vt:lpstr>
      <vt:lpstr>substr 切下一段子字符串</vt:lpstr>
      <vt:lpstr>find 寻找子字符串</vt:lpstr>
      <vt:lpstr>PowerPoint 演示文稿</vt:lpstr>
      <vt:lpstr>find 寻找子字符串</vt:lpstr>
      <vt:lpstr>find 寻找子字符串</vt:lpstr>
      <vt:lpstr>PowerPoint 演示文稿</vt:lpstr>
      <vt:lpstr>PowerPoint 演示文稿</vt:lpstr>
      <vt:lpstr>PowerPoint 演示文稿</vt:lpstr>
      <vt:lpstr>substr 切下一段子字符串</vt:lpstr>
      <vt:lpstr>append 追加一段字符串</vt:lpstr>
      <vt:lpstr>insert 插入一段字符串</vt:lpstr>
      <vt:lpstr>运算符 + 和 +=</vt:lpstr>
      <vt:lpstr>运算符 == 和 !=</vt:lpstr>
      <vt:lpstr>运算符 &gt;、&lt;、&gt;=、&lt;=</vt:lpstr>
      <vt:lpstr>通用的比较函数 compare</vt:lpstr>
      <vt:lpstr>PowerPoint 演示文稿</vt:lpstr>
      <vt:lpstr>字符串胖指针</vt:lpstr>
      <vt:lpstr>C 语言 0 结尾字符串</vt:lpstr>
      <vt:lpstr>0 结尾字符串的缺点</vt:lpstr>
      <vt:lpstr>胖指针大法横空出世</vt:lpstr>
      <vt:lpstr>用胖指针表示字符串</vt:lpstr>
      <vt:lpstr>强引用胖指针：string</vt:lpstr>
      <vt:lpstr>弱引用胖指针：string_view</vt:lpstr>
      <vt:lpstr>string_view 案例</vt:lpstr>
      <vt:lpstr>强弱引用の安全守则</vt:lpstr>
      <vt:lpstr>来点小彭老师地狱比喻？</vt:lpstr>
      <vt:lpstr>举例：常见容器及其相应的弱引用</vt:lpstr>
      <vt:lpstr>string_view 的重要用途：切片</vt:lpstr>
      <vt:lpstr>string_view 切片更高效</vt:lpstr>
      <vt:lpstr>string_view 也可以被放进容器</vt:lpstr>
      <vt:lpstr>string_view 源码大赏</vt:lpstr>
      <vt:lpstr>string_view 源码大赏</vt:lpstr>
      <vt:lpstr>Unicode 与宽字符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557</cp:revision>
  <dcterms:created xsi:type="dcterms:W3CDTF">2022-07-14T07:41:25Z</dcterms:created>
  <dcterms:modified xsi:type="dcterms:W3CDTF">2022-07-14T07:41:25Z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